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33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5" r:id="rId7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>
      <p:cViewPr varScale="1">
        <p:scale>
          <a:sx n="120" d="100"/>
          <a:sy n="120" d="100"/>
        </p:scale>
        <p:origin x="8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5F6F-9280-4444-9B63-A4133D9CA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38E2C-1699-43A7-8FC1-3601C1630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E1083-A65C-4451-969A-11168FE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1CDC-6BBE-4FE0-9232-A6234A10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2D73A-514D-431A-A18A-8441AF4A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24366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5BD5-68B9-4104-914B-FD0B080E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6E068-EE22-48DC-A6E4-9AA3290B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3CC7D-51FF-4E78-B6E4-AC713880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95D6C-C600-4053-BA71-7FE4E67B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81A2-8D8A-4414-BC20-78A4BD74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47087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00645-CE2F-46EC-A616-9F1BC2169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4FF6-89E1-4051-972D-09F414A87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6F1E-72B7-41A5-9577-504ECEE2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48897-8B65-4562-AA50-76468BBA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38235-188F-4994-B490-51071E67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963815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5224" y="94109"/>
            <a:ext cx="22225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16,</a:t>
            </a:r>
            <a:r>
              <a:rPr spc="-90" dirty="0"/>
              <a:t> </a:t>
            </a:r>
            <a:r>
              <a:rPr spc="-5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5 -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07059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ED8D-22B5-446E-A682-B68B5EBD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97A9-6CAD-41BD-8077-8F933EFB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19DBE-9283-44C7-9350-A18F1D26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21A2-F1B4-4258-9E5E-495634FD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460AE-FFF1-4070-941F-D2043BA7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04064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B0FC-5939-44A8-ABFB-608E495B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F1A5B-2EDC-4EF1-A41A-6285BFE0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652-45BE-4E22-9729-4C43DEC0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99B1-AF23-458E-A5EA-A2F0FF3A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C94A1-D8AC-4C17-9675-790F9D5F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68054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C3FF-83CE-45C9-A4B0-C6D0F49E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8D5A-46DF-4994-93A6-5606596A6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31E47-077A-45C4-A425-39228D83B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03E36-5517-44AC-8BD7-677B14C1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DA8D1-2564-4D46-A7AC-6A884833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91C96-09BB-4810-85EE-9B1FCCE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36321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1811-CD24-4E3C-ADE6-1375C1AB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A53C1-7586-4A8D-8631-4E54AE8A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6F5E6-CC9F-49E3-875E-C37E66D7C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40762-0E0C-4BA7-B4CF-92979DEB1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7DC2B-879B-4689-A7CD-F3462EA9D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8C69D-A381-484E-81C3-29C45783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6B64A-2F3A-463E-B188-9C86FC72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09417-B953-4AE2-AA76-1729817C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56666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A0F3-8D8B-4DED-B850-EFAD0172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FC12E-E107-4A3F-AF4E-16CCF866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D7D33-5F05-43B9-892E-00AD71DA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511A0-D85A-40DA-AFE1-879A024D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46431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EEA8D-D5C7-4891-93C2-501232A1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E5278-B853-4D06-861B-39A95D5E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2F436-7E0A-40F3-A462-C254A86E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34956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7829-3DE5-43AC-9AC5-3C0266FA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39B6-52BE-41DC-8B44-0A70D74C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5290A-27D2-48FE-83F2-DFA78C985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5CC74-1185-41C3-9997-63FF2578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42189-137D-4ED3-8552-148AED37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41162-F95B-4DF0-B69D-98781134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16413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F6D6-40B7-4ED2-B5AA-63409F1A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22756-D26C-46DB-A2C3-7A2A0823B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17D5C-E329-49C2-AFAA-269E956BE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76A8-5629-454D-988E-F0B33244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2687-E612-4AC4-8D52-024DB4D5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7AA11-2A3E-488E-918D-E6F206B7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89198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B200C-928B-479B-9464-FDBA7190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AF47D-6126-44FD-A276-329C0A99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9022-67B8-4AAE-9309-8F5D5F52C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25"/>
              <a:t> </a:t>
            </a:r>
            <a:r>
              <a:rPr lang="en-US" spc="-5"/>
              <a:t>Yeung</a:t>
            </a:r>
            <a:endParaRPr lang="en-US" spc="-5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7BE73-3F6F-4001-A09C-FEA6F3156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April 16,</a:t>
            </a:r>
            <a:r>
              <a:rPr lang="en-US" spc="-90"/>
              <a:t> </a:t>
            </a:r>
            <a:r>
              <a:rPr lang="en-US" spc="-5"/>
              <a:t>2019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8891D-AA97-4020-BA70-EF1DAD7DB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en-US" sz="3000" spc="-7" baseline="1388"/>
              <a:t>Lecture </a:t>
            </a:r>
            <a:r>
              <a:rPr lang="en-US" sz="3000" baseline="1388"/>
              <a:t>5 -</a:t>
            </a:r>
            <a:r>
              <a:rPr lang="en-US" sz="3000" spc="-277" baseline="1388"/>
              <a:t> </a:t>
            </a:r>
            <a:fld id="{81D60167-4931-47E6-BA6A-407CBD079E47}" type="slidenum">
              <a:rPr sz="2000" smtClean="0"/>
              <a:t>‹#›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61446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gbpublic/817851255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github.com/tensorflow/models/tree/master/incep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galaxies-overlapping-galaxies-601015/" TargetMode="Externa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luggage-antique-cat-1643010/" TargetMode="External"/><Relationship Id="rId13" Type="http://schemas.openxmlformats.org/officeDocument/2006/relationships/hyperlink" Target="https://pixabay.com/en/baseball-player-shortstop-infield-1045263/" TargetMode="External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hyperlink" Target="https://pixabay.com/en/handstand-lake-meditation-496008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hyperlink" Target="https://pixabay.com/en/woman-female-model-portrait-adult-983967/" TargetMode="External"/><Relationship Id="rId5" Type="http://schemas.openxmlformats.org/officeDocument/2006/relationships/image" Target="../media/image56.jpeg"/><Relationship Id="rId10" Type="http://schemas.openxmlformats.org/officeDocument/2006/relationships/hyperlink" Target="https://pixabay.com/en/surf-wave-summer-sport-litoral-1668716/" TargetMode="External"/><Relationship Id="rId4" Type="http://schemas.openxmlformats.org/officeDocument/2006/relationships/image" Target="../media/image55.jpeg"/><Relationship Id="rId9" Type="http://schemas.openxmlformats.org/officeDocument/2006/relationships/hyperlink" Target="https://pixabay.com/en/teddy-plush-bears-cute-teddy-bear-1623436/" TargetMode="External"/><Relationship Id="rId14" Type="http://schemas.openxmlformats.org/officeDocument/2006/relationships/hyperlink" Target="https://github.com/karpathy/neuraltalk2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bokeh-abstract-background-blur-21951/" TargetMode="External"/><Relationship Id="rId13" Type="http://schemas.openxmlformats.org/officeDocument/2006/relationships/image" Target="../media/image67.jpeg"/><Relationship Id="rId3" Type="http://schemas.openxmlformats.org/officeDocument/2006/relationships/image" Target="../media/image60.jpeg"/><Relationship Id="rId7" Type="http://schemas.openxmlformats.org/officeDocument/2006/relationships/hyperlink" Target="https://pixabay.com/en/san-francisco-california-city-210230/" TargetMode="External"/><Relationship Id="rId12" Type="http://schemas.openxmlformats.org/officeDocument/2006/relationships/image" Target="../media/image6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5.jpeg"/><Relationship Id="rId5" Type="http://schemas.openxmlformats.org/officeDocument/2006/relationships/image" Target="../media/image61.jpeg"/><Relationship Id="rId10" Type="http://schemas.openxmlformats.org/officeDocument/2006/relationships/image" Target="../media/image64.jpeg"/><Relationship Id="rId4" Type="http://schemas.openxmlformats.org/officeDocument/2006/relationships/hyperlink" Target="https://research.googleblog.com/2015/06/inceptionism-going-deeper-into-neural.html" TargetMode="External"/><Relationship Id="rId9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creativecommons.org/licenses/by/3.0/us/" TargetMode="Externa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-isl.stanford.edu/%7Ewidrow/papers/c1960adaptiveswitching.pdf" TargetMode="Externa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73" y="1459738"/>
            <a:ext cx="846518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855595">
              <a:lnSpc>
                <a:spcPct val="100299"/>
              </a:lnSpc>
              <a:spcBef>
                <a:spcPts val="80"/>
              </a:spcBef>
            </a:pPr>
            <a:r>
              <a:rPr sz="4800" spc="20" dirty="0"/>
              <a:t>Lecture </a:t>
            </a:r>
            <a:r>
              <a:rPr sz="4800" spc="-5" dirty="0"/>
              <a:t>5:  </a:t>
            </a:r>
            <a:r>
              <a:rPr sz="4800" spc="20" dirty="0"/>
              <a:t>Convolutional </a:t>
            </a:r>
            <a:r>
              <a:rPr sz="4800" spc="-35" dirty="0"/>
              <a:t>Neural</a:t>
            </a:r>
            <a:r>
              <a:rPr sz="4800" spc="-75" dirty="0"/>
              <a:t> </a:t>
            </a:r>
            <a:r>
              <a:rPr sz="4800" spc="45" dirty="0"/>
              <a:t>Networks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bit of</a:t>
            </a:r>
            <a:r>
              <a:rPr spc="-100" dirty="0"/>
              <a:t> </a:t>
            </a:r>
            <a:r>
              <a:rPr spc="-5" dirty="0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24" y="1061657"/>
            <a:ext cx="3246755" cy="332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665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Hubel </a:t>
            </a:r>
            <a:r>
              <a:rPr sz="3000" b="1" dirty="0">
                <a:latin typeface="Arial"/>
                <a:cs typeface="Arial"/>
              </a:rPr>
              <a:t>&amp;</a:t>
            </a:r>
            <a:r>
              <a:rPr sz="3000" b="1" spc="-7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Wiesel</a:t>
            </a:r>
            <a:r>
              <a:rPr sz="3000" spc="-5" dirty="0">
                <a:latin typeface="Arial"/>
                <a:cs typeface="Arial"/>
              </a:rPr>
              <a:t>,  1959</a:t>
            </a:r>
            <a:endParaRPr sz="3000">
              <a:latin typeface="Arial"/>
              <a:cs typeface="Arial"/>
            </a:endParaRPr>
          </a:p>
          <a:p>
            <a:pPr marL="12700" marR="553720">
              <a:lnSpc>
                <a:spcPts val="1650"/>
              </a:lnSpc>
              <a:spcBef>
                <a:spcPts val="140"/>
              </a:spcBef>
            </a:pPr>
            <a:r>
              <a:rPr sz="1400" spc="-5" dirty="0">
                <a:latin typeface="Arial"/>
                <a:cs typeface="Arial"/>
              </a:rPr>
              <a:t>RECEPTIVE FIELDS OF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SINGLE  NEURONES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55"/>
              </a:lnSpc>
            </a:pPr>
            <a:r>
              <a:rPr sz="1400" spc="-5" dirty="0">
                <a:latin typeface="Arial"/>
                <a:cs typeface="Arial"/>
              </a:rPr>
              <a:t>THE CAT'S STRIATE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554"/>
              </a:lnSpc>
            </a:pPr>
            <a:r>
              <a:rPr sz="3000" spc="-5" dirty="0">
                <a:latin typeface="Arial"/>
                <a:cs typeface="Arial"/>
              </a:rPr>
              <a:t>1962</a:t>
            </a:r>
            <a:endParaRPr sz="3000">
              <a:latin typeface="Arial"/>
              <a:cs typeface="Arial"/>
            </a:endParaRPr>
          </a:p>
          <a:p>
            <a:pPr marL="12700" marR="415925">
              <a:lnSpc>
                <a:spcPts val="1650"/>
              </a:lnSpc>
              <a:spcBef>
                <a:spcPts val="145"/>
              </a:spcBef>
            </a:pPr>
            <a:r>
              <a:rPr sz="1400" spc="-5" dirty="0">
                <a:latin typeface="Arial"/>
                <a:cs typeface="Arial"/>
              </a:rPr>
              <a:t>RECEPTIVE FIELDS,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BINOCULAR  INTERACTION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AND FUNCTIONAL ARCHITECTURE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THE CAT'S VISUAL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3454"/>
              </a:lnSpc>
            </a:pPr>
            <a:r>
              <a:rPr sz="3000" spc="-5" dirty="0">
                <a:latin typeface="Arial"/>
                <a:cs typeface="Arial"/>
              </a:rPr>
              <a:t>1968...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1242" y="0"/>
            <a:ext cx="0" cy="4617720"/>
          </a:xfrm>
          <a:custGeom>
            <a:avLst/>
            <a:gdLst/>
            <a:ahLst/>
            <a:cxnLst/>
            <a:rect l="l" t="t" r="r" b="b"/>
            <a:pathLst>
              <a:path h="4617720">
                <a:moveTo>
                  <a:pt x="0" y="0"/>
                </a:moveTo>
                <a:lnTo>
                  <a:pt x="0" y="461759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6442" y="278499"/>
            <a:ext cx="5214289" cy="343669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56308" y="3918370"/>
            <a:ext cx="161988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u="sng" spc="-6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Cat </a:t>
            </a:r>
            <a:r>
              <a:rPr sz="800" u="sng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image</a:t>
            </a:r>
            <a:r>
              <a:rPr sz="800" spc="-4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by </a:t>
            </a:r>
            <a:r>
              <a:rPr sz="800" spc="-114" dirty="0">
                <a:latin typeface="Arial"/>
                <a:cs typeface="Arial"/>
              </a:rPr>
              <a:t>CNX </a:t>
            </a:r>
            <a:r>
              <a:rPr sz="800" spc="-60" dirty="0">
                <a:latin typeface="Arial"/>
                <a:cs typeface="Arial"/>
              </a:rPr>
              <a:t>OpenStax </a:t>
            </a:r>
            <a:r>
              <a:rPr sz="800" spc="-45" dirty="0">
                <a:latin typeface="Arial"/>
                <a:cs typeface="Arial"/>
              </a:rPr>
              <a:t>is </a:t>
            </a:r>
            <a:r>
              <a:rPr sz="800" spc="-40" dirty="0">
                <a:latin typeface="Arial"/>
                <a:cs typeface="Arial"/>
              </a:rPr>
              <a:t>licensed  </a:t>
            </a:r>
            <a:r>
              <a:rPr sz="800" spc="-30" dirty="0">
                <a:latin typeface="Arial"/>
                <a:cs typeface="Arial"/>
              </a:rPr>
              <a:t>under </a:t>
            </a:r>
            <a:r>
              <a:rPr sz="800" spc="-155" dirty="0">
                <a:latin typeface="Arial"/>
                <a:cs typeface="Arial"/>
              </a:rPr>
              <a:t>CC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BY </a:t>
            </a:r>
            <a:r>
              <a:rPr sz="800" spc="-35" dirty="0">
                <a:latin typeface="Arial"/>
                <a:cs typeface="Arial"/>
              </a:rPr>
              <a:t>4.0; </a:t>
            </a:r>
            <a:r>
              <a:rPr sz="800" spc="-60" dirty="0">
                <a:latin typeface="Arial"/>
                <a:cs typeface="Arial"/>
              </a:rPr>
              <a:t>changes</a:t>
            </a:r>
            <a:r>
              <a:rPr sz="800" spc="-114" dirty="0">
                <a:latin typeface="Arial"/>
                <a:cs typeface="Arial"/>
              </a:rPr>
              <a:t> </a:t>
            </a:r>
            <a:r>
              <a:rPr sz="800" spc="-50" dirty="0">
                <a:latin typeface="Arial"/>
                <a:cs typeface="Arial"/>
              </a:rPr>
              <a:t>made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4" y="147259"/>
            <a:ext cx="2437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bit of</a:t>
            </a:r>
            <a:r>
              <a:rPr spc="-100" dirty="0"/>
              <a:t> </a:t>
            </a:r>
            <a:r>
              <a:rPr spc="-5"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4" y="1026227"/>
            <a:ext cx="546862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Topographical mapping in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cortex:</a:t>
            </a:r>
            <a:endParaRPr sz="2400">
              <a:latin typeface="Arial"/>
              <a:cs typeface="Arial"/>
            </a:endParaRPr>
          </a:p>
          <a:p>
            <a:pPr marL="12700" marR="109855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nearby </a:t>
            </a:r>
            <a:r>
              <a:rPr sz="2400" dirty="0">
                <a:latin typeface="Arial"/>
                <a:cs typeface="Arial"/>
              </a:rPr>
              <a:t>cells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cortex represent  </a:t>
            </a:r>
            <a:r>
              <a:rPr sz="2400" spc="-5" dirty="0">
                <a:latin typeface="Arial"/>
                <a:cs typeface="Arial"/>
              </a:rPr>
              <a:t>nearby </a:t>
            </a:r>
            <a:r>
              <a:rPr sz="2400" dirty="0">
                <a:latin typeface="Arial"/>
                <a:cs typeface="Arial"/>
              </a:rPr>
              <a:t>regions </a:t>
            </a:r>
            <a:r>
              <a:rPr sz="2400" spc="-5" dirty="0">
                <a:latin typeface="Arial"/>
                <a:cs typeface="Arial"/>
              </a:rPr>
              <a:t>in the </a:t>
            </a:r>
            <a:r>
              <a:rPr sz="2400" dirty="0">
                <a:latin typeface="Arial"/>
                <a:cs typeface="Arial"/>
              </a:rPr>
              <a:t>visual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6188" y="454499"/>
            <a:ext cx="3333018" cy="361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724" y="2379570"/>
            <a:ext cx="1951871" cy="197722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37632" y="4146044"/>
            <a:ext cx="174307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6515" marR="5080" indent="-4445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Retinotopy images </a:t>
            </a:r>
            <a:r>
              <a:rPr sz="600" dirty="0">
                <a:latin typeface="Arial"/>
                <a:cs typeface="Arial"/>
              </a:rPr>
              <a:t>courtesy </a:t>
            </a:r>
            <a:r>
              <a:rPr sz="600" spc="-5" dirty="0">
                <a:latin typeface="Arial"/>
                <a:cs typeface="Arial"/>
              </a:rPr>
              <a:t>of </a:t>
            </a:r>
            <a:r>
              <a:rPr sz="600" dirty="0">
                <a:latin typeface="Arial"/>
                <a:cs typeface="Arial"/>
              </a:rPr>
              <a:t>Jesse </a:t>
            </a:r>
            <a:r>
              <a:rPr sz="600" spc="-5" dirty="0">
                <a:latin typeface="Arial"/>
                <a:cs typeface="Arial"/>
              </a:rPr>
              <a:t>Gomez in the  Stanford Vision </a:t>
            </a:r>
            <a:r>
              <a:rPr sz="600" dirty="0">
                <a:latin typeface="Arial"/>
                <a:cs typeface="Arial"/>
              </a:rPr>
              <a:t>&amp; </a:t>
            </a:r>
            <a:r>
              <a:rPr sz="600" spc="-5" dirty="0">
                <a:latin typeface="Arial"/>
                <a:cs typeface="Arial"/>
              </a:rPr>
              <a:t>Perception Neuroscience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Lab.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6534" y="267137"/>
            <a:ext cx="1043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Human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6804" y="2289881"/>
            <a:ext cx="509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Visual  </a:t>
            </a:r>
            <a:r>
              <a:rPr sz="1400" dirty="0">
                <a:latin typeface="Arial"/>
                <a:cs typeface="Arial"/>
              </a:rPr>
              <a:t>cortex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4" y="147259"/>
            <a:ext cx="4216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Hierarchical</a:t>
            </a:r>
            <a:r>
              <a:rPr spc="-85" dirty="0"/>
              <a:t> </a:t>
            </a:r>
            <a:r>
              <a:rPr spc="-5" dirty="0"/>
              <a:t>organization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606688" y="190599"/>
            <a:ext cx="2616994" cy="4158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99" y="1117447"/>
            <a:ext cx="5301889" cy="2695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657" y="3882502"/>
            <a:ext cx="18078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016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Illustration of hierarchical organization in early </a:t>
            </a:r>
            <a:r>
              <a:rPr sz="600" dirty="0">
                <a:latin typeface="Arial"/>
                <a:cs typeface="Arial"/>
              </a:rPr>
              <a:t>visual  </a:t>
            </a:r>
            <a:r>
              <a:rPr sz="600" spc="-5" dirty="0">
                <a:latin typeface="Arial"/>
                <a:cs typeface="Arial"/>
              </a:rPr>
              <a:t>pathways by Lane </a:t>
            </a:r>
            <a:r>
              <a:rPr sz="600" dirty="0">
                <a:latin typeface="Arial"/>
                <a:cs typeface="Arial"/>
              </a:rPr>
              <a:t>McIntosh, copyright </a:t>
            </a:r>
            <a:r>
              <a:rPr sz="600" spc="-5" dirty="0">
                <a:latin typeface="Arial"/>
                <a:cs typeface="Arial"/>
              </a:rPr>
              <a:t>CS231n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bit of</a:t>
            </a:r>
            <a:r>
              <a:rPr spc="-100" dirty="0"/>
              <a:t> </a:t>
            </a:r>
            <a:r>
              <a:rPr spc="-5" dirty="0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24" y="1061657"/>
            <a:ext cx="304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Neocognitron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i="1" spc="-5" dirty="0">
                <a:latin typeface="Arial"/>
                <a:cs typeface="Arial"/>
              </a:rPr>
              <a:t>[Fukushima</a:t>
            </a:r>
            <a:r>
              <a:rPr sz="3000" i="1" spc="-95" dirty="0">
                <a:latin typeface="Arial"/>
                <a:cs typeface="Arial"/>
              </a:rPr>
              <a:t> </a:t>
            </a:r>
            <a:r>
              <a:rPr sz="3000" i="1" spc="-5" dirty="0">
                <a:latin typeface="Arial"/>
                <a:cs typeface="Arial"/>
              </a:rPr>
              <a:t>1980]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324" y="2892984"/>
            <a:ext cx="294894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“sandwich” </a:t>
            </a:r>
            <a:r>
              <a:rPr sz="1400" spc="-5" dirty="0">
                <a:latin typeface="Arial"/>
                <a:cs typeface="Arial"/>
              </a:rPr>
              <a:t>architecture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C…)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simple cells: modifiable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parameters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complex cells: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perform</a:t>
            </a:r>
            <a:r>
              <a:rPr sz="1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24760" y="1193387"/>
            <a:ext cx="300990" cy="2064385"/>
          </a:xfrm>
          <a:custGeom>
            <a:avLst/>
            <a:gdLst/>
            <a:ahLst/>
            <a:cxnLst/>
            <a:rect l="l" t="t" r="r" b="b"/>
            <a:pathLst>
              <a:path w="300990" h="2064385">
                <a:moveTo>
                  <a:pt x="0" y="2064330"/>
                </a:moveTo>
                <a:lnTo>
                  <a:pt x="0" y="74122"/>
                </a:lnTo>
                <a:lnTo>
                  <a:pt x="300399" y="0"/>
                </a:lnTo>
                <a:lnTo>
                  <a:pt x="300399" y="1990206"/>
                </a:lnTo>
                <a:lnTo>
                  <a:pt x="0" y="206433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24759" y="1193387"/>
            <a:ext cx="300990" cy="2064385"/>
          </a:xfrm>
          <a:custGeom>
            <a:avLst/>
            <a:gdLst/>
            <a:ahLst/>
            <a:cxnLst/>
            <a:rect l="l" t="t" r="r" b="b"/>
            <a:pathLst>
              <a:path w="300990" h="2064385">
                <a:moveTo>
                  <a:pt x="0" y="2064330"/>
                </a:moveTo>
                <a:lnTo>
                  <a:pt x="300399" y="1990205"/>
                </a:lnTo>
                <a:lnTo>
                  <a:pt x="300399" y="0"/>
                </a:lnTo>
                <a:lnTo>
                  <a:pt x="0" y="74122"/>
                </a:lnTo>
                <a:lnTo>
                  <a:pt x="0" y="206433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3260" y="290081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49"/>
                </a:moveTo>
                <a:lnTo>
                  <a:pt x="0" y="47899"/>
                </a:lnTo>
                <a:lnTo>
                  <a:pt x="194049" y="0"/>
                </a:lnTo>
                <a:lnTo>
                  <a:pt x="194049" y="213874"/>
                </a:lnTo>
                <a:lnTo>
                  <a:pt x="0" y="2617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3260" y="290081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49"/>
                </a:moveTo>
                <a:lnTo>
                  <a:pt x="194049" y="213874"/>
                </a:lnTo>
                <a:lnTo>
                  <a:pt x="194049" y="0"/>
                </a:lnTo>
                <a:lnTo>
                  <a:pt x="0" y="47899"/>
                </a:lnTo>
                <a:lnTo>
                  <a:pt x="0" y="26174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5885" y="1276787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1"/>
                </a:moveTo>
                <a:lnTo>
                  <a:pt x="0" y="47884"/>
                </a:lnTo>
                <a:lnTo>
                  <a:pt x="194049" y="0"/>
                </a:lnTo>
                <a:lnTo>
                  <a:pt x="194049" y="213867"/>
                </a:lnTo>
                <a:lnTo>
                  <a:pt x="0" y="26175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5885" y="1276787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1"/>
                </a:moveTo>
                <a:lnTo>
                  <a:pt x="194049" y="213867"/>
                </a:lnTo>
                <a:lnTo>
                  <a:pt x="194049" y="0"/>
                </a:lnTo>
                <a:lnTo>
                  <a:pt x="0" y="47884"/>
                </a:lnTo>
                <a:lnTo>
                  <a:pt x="0" y="26175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1688" y="1085827"/>
            <a:ext cx="467995" cy="2324100"/>
          </a:xfrm>
          <a:custGeom>
            <a:avLst/>
            <a:gdLst/>
            <a:ahLst/>
            <a:cxnLst/>
            <a:rect l="l" t="t" r="r" b="b"/>
            <a:pathLst>
              <a:path w="467995" h="2324100">
                <a:moveTo>
                  <a:pt x="0" y="2323865"/>
                </a:moveTo>
                <a:lnTo>
                  <a:pt x="0" y="115347"/>
                </a:lnTo>
                <a:lnTo>
                  <a:pt x="467474" y="0"/>
                </a:lnTo>
                <a:lnTo>
                  <a:pt x="467474" y="2208515"/>
                </a:lnTo>
                <a:lnTo>
                  <a:pt x="0" y="232386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01688" y="1085827"/>
            <a:ext cx="467995" cy="2324100"/>
          </a:xfrm>
          <a:custGeom>
            <a:avLst/>
            <a:gdLst/>
            <a:ahLst/>
            <a:cxnLst/>
            <a:rect l="l" t="t" r="r" b="b"/>
            <a:pathLst>
              <a:path w="467995" h="2324100">
                <a:moveTo>
                  <a:pt x="0" y="2323865"/>
                </a:moveTo>
                <a:lnTo>
                  <a:pt x="467474" y="2208515"/>
                </a:lnTo>
                <a:lnTo>
                  <a:pt x="467474" y="0"/>
                </a:lnTo>
                <a:lnTo>
                  <a:pt x="0" y="115347"/>
                </a:lnTo>
                <a:lnTo>
                  <a:pt x="0" y="2323865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59688" y="1193332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49"/>
                </a:moveTo>
                <a:lnTo>
                  <a:pt x="0" y="84802"/>
                </a:lnTo>
                <a:lnTo>
                  <a:pt x="343674" y="0"/>
                </a:lnTo>
                <a:lnTo>
                  <a:pt x="343674" y="407246"/>
                </a:lnTo>
                <a:lnTo>
                  <a:pt x="0" y="492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9688" y="1193332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49"/>
                </a:moveTo>
                <a:lnTo>
                  <a:pt x="343674" y="407246"/>
                </a:lnTo>
                <a:lnTo>
                  <a:pt x="343674" y="0"/>
                </a:lnTo>
                <a:lnTo>
                  <a:pt x="0" y="84802"/>
                </a:lnTo>
                <a:lnTo>
                  <a:pt x="0" y="49204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0938" y="2806119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49"/>
                </a:moveTo>
                <a:lnTo>
                  <a:pt x="0" y="84799"/>
                </a:lnTo>
                <a:lnTo>
                  <a:pt x="343674" y="0"/>
                </a:lnTo>
                <a:lnTo>
                  <a:pt x="343674" y="407249"/>
                </a:lnTo>
                <a:lnTo>
                  <a:pt x="0" y="492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80938" y="2806119"/>
            <a:ext cx="344170" cy="492125"/>
          </a:xfrm>
          <a:custGeom>
            <a:avLst/>
            <a:gdLst/>
            <a:ahLst/>
            <a:cxnLst/>
            <a:rect l="l" t="t" r="r" b="b"/>
            <a:pathLst>
              <a:path w="344170" h="492125">
                <a:moveTo>
                  <a:pt x="0" y="492049"/>
                </a:moveTo>
                <a:lnTo>
                  <a:pt x="343674" y="407249"/>
                </a:lnTo>
                <a:lnTo>
                  <a:pt x="343674" y="0"/>
                </a:lnTo>
                <a:lnTo>
                  <a:pt x="0" y="84799"/>
                </a:lnTo>
                <a:lnTo>
                  <a:pt x="0" y="49204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1692" y="1300727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2"/>
                </a:moveTo>
                <a:lnTo>
                  <a:pt x="0" y="162314"/>
                </a:lnTo>
                <a:lnTo>
                  <a:pt x="657773" y="0"/>
                </a:lnTo>
                <a:lnTo>
                  <a:pt x="657773" y="855438"/>
                </a:lnTo>
                <a:lnTo>
                  <a:pt x="0" y="1017752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1692" y="1300727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2"/>
                </a:moveTo>
                <a:lnTo>
                  <a:pt x="657773" y="855438"/>
                </a:lnTo>
                <a:lnTo>
                  <a:pt x="657773" y="0"/>
                </a:lnTo>
                <a:lnTo>
                  <a:pt x="0" y="162314"/>
                </a:lnTo>
                <a:lnTo>
                  <a:pt x="0" y="1017752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6540" y="791905"/>
            <a:ext cx="845185" cy="2929255"/>
          </a:xfrm>
          <a:custGeom>
            <a:avLst/>
            <a:gdLst/>
            <a:ahLst/>
            <a:cxnLst/>
            <a:rect l="l" t="t" r="r" b="b"/>
            <a:pathLst>
              <a:path w="845185" h="2929254">
                <a:moveTo>
                  <a:pt x="0" y="2928761"/>
                </a:moveTo>
                <a:lnTo>
                  <a:pt x="0" y="208419"/>
                </a:lnTo>
                <a:lnTo>
                  <a:pt x="844623" y="0"/>
                </a:lnTo>
                <a:lnTo>
                  <a:pt x="844623" y="2720337"/>
                </a:lnTo>
                <a:lnTo>
                  <a:pt x="0" y="292876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96540" y="791905"/>
            <a:ext cx="845185" cy="2929255"/>
          </a:xfrm>
          <a:custGeom>
            <a:avLst/>
            <a:gdLst/>
            <a:ahLst/>
            <a:cxnLst/>
            <a:rect l="l" t="t" r="r" b="b"/>
            <a:pathLst>
              <a:path w="845185" h="2929254">
                <a:moveTo>
                  <a:pt x="0" y="2928761"/>
                </a:moveTo>
                <a:lnTo>
                  <a:pt x="844623" y="2720337"/>
                </a:lnTo>
                <a:lnTo>
                  <a:pt x="844623" y="0"/>
                </a:lnTo>
                <a:lnTo>
                  <a:pt x="0" y="208419"/>
                </a:lnTo>
                <a:lnTo>
                  <a:pt x="0" y="292876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98215" y="2543269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4">
                <a:moveTo>
                  <a:pt x="0" y="1017747"/>
                </a:moveTo>
                <a:lnTo>
                  <a:pt x="0" y="162299"/>
                </a:lnTo>
                <a:lnTo>
                  <a:pt x="657798" y="0"/>
                </a:lnTo>
                <a:lnTo>
                  <a:pt x="657798" y="855423"/>
                </a:lnTo>
                <a:lnTo>
                  <a:pt x="0" y="1017747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98215" y="2543269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4">
                <a:moveTo>
                  <a:pt x="0" y="1017747"/>
                </a:moveTo>
                <a:lnTo>
                  <a:pt x="657798" y="855423"/>
                </a:lnTo>
                <a:lnTo>
                  <a:pt x="657798" y="0"/>
                </a:lnTo>
                <a:lnTo>
                  <a:pt x="0" y="162299"/>
                </a:lnTo>
                <a:lnTo>
                  <a:pt x="0" y="101774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8215" y="964465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0"/>
                </a:moveTo>
                <a:lnTo>
                  <a:pt x="0" y="162314"/>
                </a:lnTo>
                <a:lnTo>
                  <a:pt x="657798" y="0"/>
                </a:lnTo>
                <a:lnTo>
                  <a:pt x="657798" y="855435"/>
                </a:lnTo>
                <a:lnTo>
                  <a:pt x="0" y="101775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98215" y="964465"/>
            <a:ext cx="657860" cy="1017905"/>
          </a:xfrm>
          <a:custGeom>
            <a:avLst/>
            <a:gdLst/>
            <a:ahLst/>
            <a:cxnLst/>
            <a:rect l="l" t="t" r="r" b="b"/>
            <a:pathLst>
              <a:path w="657860" h="1017905">
                <a:moveTo>
                  <a:pt x="0" y="1017750"/>
                </a:moveTo>
                <a:lnTo>
                  <a:pt x="657798" y="855435"/>
                </a:lnTo>
                <a:lnTo>
                  <a:pt x="657798" y="0"/>
                </a:lnTo>
                <a:lnTo>
                  <a:pt x="0" y="162314"/>
                </a:lnTo>
                <a:lnTo>
                  <a:pt x="0" y="101775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4114" y="1250362"/>
            <a:ext cx="154287" cy="193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4114" y="2843469"/>
            <a:ext cx="154287" cy="19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61987" y="1250362"/>
            <a:ext cx="154287" cy="19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61987" y="2887344"/>
            <a:ext cx="154287" cy="19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38360" y="2914269"/>
            <a:ext cx="154284" cy="19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9861" y="1324159"/>
            <a:ext cx="154273" cy="19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75941" y="1893188"/>
            <a:ext cx="1316990" cy="1064260"/>
          </a:xfrm>
          <a:custGeom>
            <a:avLst/>
            <a:gdLst/>
            <a:ahLst/>
            <a:cxnLst/>
            <a:rect l="l" t="t" r="r" b="b"/>
            <a:pathLst>
              <a:path w="1316989" h="1064260">
                <a:moveTo>
                  <a:pt x="0" y="0"/>
                </a:moveTo>
                <a:lnTo>
                  <a:pt x="1316972" y="1064155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84116" y="1701594"/>
            <a:ext cx="1203325" cy="1238885"/>
          </a:xfrm>
          <a:custGeom>
            <a:avLst/>
            <a:gdLst/>
            <a:ahLst/>
            <a:cxnLst/>
            <a:rect l="l" t="t" r="r" b="b"/>
            <a:pathLst>
              <a:path w="1203325" h="1238885">
                <a:moveTo>
                  <a:pt x="0" y="0"/>
                </a:moveTo>
                <a:lnTo>
                  <a:pt x="1202722" y="123860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75941" y="1365284"/>
            <a:ext cx="1297305" cy="528320"/>
          </a:xfrm>
          <a:custGeom>
            <a:avLst/>
            <a:gdLst/>
            <a:ahLst/>
            <a:cxnLst/>
            <a:rect l="l" t="t" r="r" b="b"/>
            <a:pathLst>
              <a:path w="1297304" h="528319">
                <a:moveTo>
                  <a:pt x="0" y="527903"/>
                </a:moveTo>
                <a:lnTo>
                  <a:pt x="129694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4341" y="1365064"/>
            <a:ext cx="1238885" cy="288925"/>
          </a:xfrm>
          <a:custGeom>
            <a:avLst/>
            <a:gdLst/>
            <a:ahLst/>
            <a:cxnLst/>
            <a:rect l="l" t="t" r="r" b="b"/>
            <a:pathLst>
              <a:path w="1238885" h="288925">
                <a:moveTo>
                  <a:pt x="0" y="288806"/>
                </a:moveTo>
                <a:lnTo>
                  <a:pt x="1238322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7772" y="1653871"/>
            <a:ext cx="174750" cy="2393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7772" y="1653871"/>
            <a:ext cx="175260" cy="239395"/>
          </a:xfrm>
          <a:custGeom>
            <a:avLst/>
            <a:gdLst/>
            <a:ahLst/>
            <a:cxnLst/>
            <a:rect l="l" t="t" r="r" b="b"/>
            <a:pathLst>
              <a:path w="175260" h="239394">
                <a:moveTo>
                  <a:pt x="4894" y="101732"/>
                </a:moveTo>
                <a:lnTo>
                  <a:pt x="22740" y="56564"/>
                </a:lnTo>
                <a:lnTo>
                  <a:pt x="49697" y="22371"/>
                </a:lnTo>
                <a:lnTo>
                  <a:pt x="82171" y="2425"/>
                </a:lnTo>
                <a:lnTo>
                  <a:pt x="116569" y="0"/>
                </a:lnTo>
                <a:lnTo>
                  <a:pt x="157424" y="30050"/>
                </a:lnTo>
                <a:lnTo>
                  <a:pt x="172199" y="68186"/>
                </a:lnTo>
                <a:lnTo>
                  <a:pt x="174750" y="90428"/>
                </a:lnTo>
                <a:lnTo>
                  <a:pt x="173973" y="113784"/>
                </a:lnTo>
                <a:lnTo>
                  <a:pt x="169844" y="137584"/>
                </a:lnTo>
                <a:lnTo>
                  <a:pt x="151997" y="182752"/>
                </a:lnTo>
                <a:lnTo>
                  <a:pt x="125041" y="216945"/>
                </a:lnTo>
                <a:lnTo>
                  <a:pt x="92567" y="236891"/>
                </a:lnTo>
                <a:lnTo>
                  <a:pt x="58169" y="239317"/>
                </a:lnTo>
                <a:lnTo>
                  <a:pt x="28357" y="222936"/>
                </a:lnTo>
                <a:lnTo>
                  <a:pt x="8394" y="191593"/>
                </a:lnTo>
                <a:lnTo>
                  <a:pt x="0" y="149717"/>
                </a:lnTo>
                <a:lnTo>
                  <a:pt x="4894" y="101732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77864" y="1359749"/>
            <a:ext cx="838200" cy="74295"/>
          </a:xfrm>
          <a:custGeom>
            <a:avLst/>
            <a:gdLst/>
            <a:ahLst/>
            <a:cxnLst/>
            <a:rect l="l" t="t" r="r" b="b"/>
            <a:pathLst>
              <a:path w="838200" h="74294">
                <a:moveTo>
                  <a:pt x="0" y="74127"/>
                </a:moveTo>
                <a:lnTo>
                  <a:pt x="83764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03464" y="1259887"/>
            <a:ext cx="812165" cy="63500"/>
          </a:xfrm>
          <a:custGeom>
            <a:avLst/>
            <a:gdLst/>
            <a:ahLst/>
            <a:cxnLst/>
            <a:rect l="l" t="t" r="r" b="b"/>
            <a:pathLst>
              <a:path w="812164" h="63500">
                <a:moveTo>
                  <a:pt x="0" y="0"/>
                </a:moveTo>
                <a:lnTo>
                  <a:pt x="812048" y="6334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77864" y="3001668"/>
            <a:ext cx="841375" cy="25400"/>
          </a:xfrm>
          <a:custGeom>
            <a:avLst/>
            <a:gdLst/>
            <a:ahLst/>
            <a:cxnLst/>
            <a:rect l="l" t="t" r="r" b="b"/>
            <a:pathLst>
              <a:path w="841375" h="25400">
                <a:moveTo>
                  <a:pt x="0" y="25299"/>
                </a:moveTo>
                <a:lnTo>
                  <a:pt x="84114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03464" y="2852994"/>
            <a:ext cx="835025" cy="104775"/>
          </a:xfrm>
          <a:custGeom>
            <a:avLst/>
            <a:gdLst/>
            <a:ahLst/>
            <a:cxnLst/>
            <a:rect l="l" t="t" r="r" b="b"/>
            <a:pathLst>
              <a:path w="835025" h="104775">
                <a:moveTo>
                  <a:pt x="0" y="0"/>
                </a:moveTo>
                <a:lnTo>
                  <a:pt x="834848" y="10447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75886" y="1102872"/>
            <a:ext cx="424815" cy="2320290"/>
          </a:xfrm>
          <a:custGeom>
            <a:avLst/>
            <a:gdLst/>
            <a:ahLst/>
            <a:cxnLst/>
            <a:rect l="l" t="t" r="r" b="b"/>
            <a:pathLst>
              <a:path w="424815" h="2320290">
                <a:moveTo>
                  <a:pt x="0" y="2320145"/>
                </a:moveTo>
                <a:lnTo>
                  <a:pt x="0" y="104784"/>
                </a:lnTo>
                <a:lnTo>
                  <a:pt x="424624" y="0"/>
                </a:lnTo>
                <a:lnTo>
                  <a:pt x="424624" y="2215345"/>
                </a:lnTo>
                <a:lnTo>
                  <a:pt x="0" y="232014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75886" y="1102872"/>
            <a:ext cx="424815" cy="2320290"/>
          </a:xfrm>
          <a:custGeom>
            <a:avLst/>
            <a:gdLst/>
            <a:ahLst/>
            <a:cxnLst/>
            <a:rect l="l" t="t" r="r" b="b"/>
            <a:pathLst>
              <a:path w="424815" h="2320290">
                <a:moveTo>
                  <a:pt x="0" y="2320145"/>
                </a:moveTo>
                <a:lnTo>
                  <a:pt x="424624" y="2215345"/>
                </a:lnTo>
                <a:lnTo>
                  <a:pt x="424624" y="0"/>
                </a:lnTo>
                <a:lnTo>
                  <a:pt x="0" y="104784"/>
                </a:lnTo>
                <a:lnTo>
                  <a:pt x="0" y="2320145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58034" y="1232980"/>
            <a:ext cx="301625" cy="2047239"/>
          </a:xfrm>
          <a:custGeom>
            <a:avLst/>
            <a:gdLst/>
            <a:ahLst/>
            <a:cxnLst/>
            <a:rect l="l" t="t" r="r" b="b"/>
            <a:pathLst>
              <a:path w="301625" h="2047239">
                <a:moveTo>
                  <a:pt x="0" y="2046938"/>
                </a:moveTo>
                <a:lnTo>
                  <a:pt x="0" y="74297"/>
                </a:lnTo>
                <a:lnTo>
                  <a:pt x="301099" y="0"/>
                </a:lnTo>
                <a:lnTo>
                  <a:pt x="301099" y="1972638"/>
                </a:lnTo>
                <a:lnTo>
                  <a:pt x="0" y="204693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58033" y="1232979"/>
            <a:ext cx="301625" cy="2047239"/>
          </a:xfrm>
          <a:custGeom>
            <a:avLst/>
            <a:gdLst/>
            <a:ahLst/>
            <a:cxnLst/>
            <a:rect l="l" t="t" r="r" b="b"/>
            <a:pathLst>
              <a:path w="301625" h="2047239">
                <a:moveTo>
                  <a:pt x="0" y="2046938"/>
                </a:moveTo>
                <a:lnTo>
                  <a:pt x="301099" y="1972638"/>
                </a:lnTo>
                <a:lnTo>
                  <a:pt x="301099" y="0"/>
                </a:lnTo>
                <a:lnTo>
                  <a:pt x="0" y="74297"/>
                </a:lnTo>
                <a:lnTo>
                  <a:pt x="0" y="2046938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46858" y="1283844"/>
            <a:ext cx="175895" cy="1900555"/>
          </a:xfrm>
          <a:custGeom>
            <a:avLst/>
            <a:gdLst/>
            <a:ahLst/>
            <a:cxnLst/>
            <a:rect l="l" t="t" r="r" b="b"/>
            <a:pathLst>
              <a:path w="175895" h="1900555">
                <a:moveTo>
                  <a:pt x="0" y="1900023"/>
                </a:moveTo>
                <a:lnTo>
                  <a:pt x="0" y="43292"/>
                </a:lnTo>
                <a:lnTo>
                  <a:pt x="175449" y="0"/>
                </a:lnTo>
                <a:lnTo>
                  <a:pt x="175449" y="1856723"/>
                </a:lnTo>
                <a:lnTo>
                  <a:pt x="0" y="1900023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46857" y="1283844"/>
            <a:ext cx="175895" cy="1900555"/>
          </a:xfrm>
          <a:custGeom>
            <a:avLst/>
            <a:gdLst/>
            <a:ahLst/>
            <a:cxnLst/>
            <a:rect l="l" t="t" r="r" b="b"/>
            <a:pathLst>
              <a:path w="175895" h="1900555">
                <a:moveTo>
                  <a:pt x="0" y="1900023"/>
                </a:moveTo>
                <a:lnTo>
                  <a:pt x="175449" y="1856723"/>
                </a:lnTo>
                <a:lnTo>
                  <a:pt x="175449" y="0"/>
                </a:lnTo>
                <a:lnTo>
                  <a:pt x="0" y="43292"/>
                </a:lnTo>
                <a:lnTo>
                  <a:pt x="0" y="1900023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28436" y="1193387"/>
            <a:ext cx="312420" cy="474980"/>
          </a:xfrm>
          <a:custGeom>
            <a:avLst/>
            <a:gdLst/>
            <a:ahLst/>
            <a:cxnLst/>
            <a:rect l="l" t="t" r="r" b="b"/>
            <a:pathLst>
              <a:path w="312420" h="474980">
                <a:moveTo>
                  <a:pt x="0" y="474891"/>
                </a:moveTo>
                <a:lnTo>
                  <a:pt x="0" y="77052"/>
                </a:lnTo>
                <a:lnTo>
                  <a:pt x="312249" y="0"/>
                </a:lnTo>
                <a:lnTo>
                  <a:pt x="312249" y="397839"/>
                </a:lnTo>
                <a:lnTo>
                  <a:pt x="0" y="47489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28435" y="1193387"/>
            <a:ext cx="312420" cy="474980"/>
          </a:xfrm>
          <a:custGeom>
            <a:avLst/>
            <a:gdLst/>
            <a:ahLst/>
            <a:cxnLst/>
            <a:rect l="l" t="t" r="r" b="b"/>
            <a:pathLst>
              <a:path w="312420" h="474980">
                <a:moveTo>
                  <a:pt x="0" y="474891"/>
                </a:moveTo>
                <a:lnTo>
                  <a:pt x="312249" y="397839"/>
                </a:lnTo>
                <a:lnTo>
                  <a:pt x="312249" y="0"/>
                </a:lnTo>
                <a:lnTo>
                  <a:pt x="0" y="77052"/>
                </a:lnTo>
                <a:lnTo>
                  <a:pt x="0" y="47489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28436" y="2852994"/>
            <a:ext cx="312420" cy="474980"/>
          </a:xfrm>
          <a:custGeom>
            <a:avLst/>
            <a:gdLst/>
            <a:ahLst/>
            <a:cxnLst/>
            <a:rect l="l" t="t" r="r" b="b"/>
            <a:pathLst>
              <a:path w="312420" h="474979">
                <a:moveTo>
                  <a:pt x="0" y="474874"/>
                </a:moveTo>
                <a:lnTo>
                  <a:pt x="0" y="77049"/>
                </a:lnTo>
                <a:lnTo>
                  <a:pt x="312249" y="0"/>
                </a:lnTo>
                <a:lnTo>
                  <a:pt x="312249" y="397824"/>
                </a:lnTo>
                <a:lnTo>
                  <a:pt x="0" y="474874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8435" y="2852994"/>
            <a:ext cx="312420" cy="474980"/>
          </a:xfrm>
          <a:custGeom>
            <a:avLst/>
            <a:gdLst/>
            <a:ahLst/>
            <a:cxnLst/>
            <a:rect l="l" t="t" r="r" b="b"/>
            <a:pathLst>
              <a:path w="312420" h="474979">
                <a:moveTo>
                  <a:pt x="0" y="474874"/>
                </a:moveTo>
                <a:lnTo>
                  <a:pt x="312249" y="397824"/>
                </a:lnTo>
                <a:lnTo>
                  <a:pt x="312249" y="0"/>
                </a:lnTo>
                <a:lnTo>
                  <a:pt x="0" y="77049"/>
                </a:lnTo>
                <a:lnTo>
                  <a:pt x="0" y="474874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03660" y="1283009"/>
            <a:ext cx="154262" cy="1930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38260" y="2904494"/>
            <a:ext cx="154273" cy="1930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25737" y="3018068"/>
            <a:ext cx="868680" cy="53340"/>
          </a:xfrm>
          <a:custGeom>
            <a:avLst/>
            <a:gdLst/>
            <a:ahLst/>
            <a:cxnLst/>
            <a:rect l="l" t="t" r="r" b="b"/>
            <a:pathLst>
              <a:path w="868679" h="53339">
                <a:moveTo>
                  <a:pt x="0" y="52774"/>
                </a:moveTo>
                <a:lnTo>
                  <a:pt x="868123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51312" y="2896869"/>
            <a:ext cx="842644" cy="85090"/>
          </a:xfrm>
          <a:custGeom>
            <a:avLst/>
            <a:gdLst/>
            <a:ahLst/>
            <a:cxnLst/>
            <a:rect l="l" t="t" r="r" b="b"/>
            <a:pathLst>
              <a:path w="842645" h="85089">
                <a:moveTo>
                  <a:pt x="0" y="0"/>
                </a:moveTo>
                <a:lnTo>
                  <a:pt x="842323" y="8467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5737" y="1397802"/>
            <a:ext cx="833755" cy="36195"/>
          </a:xfrm>
          <a:custGeom>
            <a:avLst/>
            <a:gdLst/>
            <a:ahLst/>
            <a:cxnLst/>
            <a:rect l="l" t="t" r="r" b="b"/>
            <a:pathLst>
              <a:path w="833754" h="36194">
                <a:moveTo>
                  <a:pt x="0" y="36074"/>
                </a:moveTo>
                <a:lnTo>
                  <a:pt x="83344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51312" y="1259887"/>
            <a:ext cx="808355" cy="101600"/>
          </a:xfrm>
          <a:custGeom>
            <a:avLst/>
            <a:gdLst/>
            <a:ahLst/>
            <a:cxnLst/>
            <a:rect l="l" t="t" r="r" b="b"/>
            <a:pathLst>
              <a:path w="808354" h="101600">
                <a:moveTo>
                  <a:pt x="0" y="0"/>
                </a:moveTo>
                <a:lnTo>
                  <a:pt x="807873" y="101402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18940" y="2945519"/>
            <a:ext cx="124129" cy="1723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11289" y="1321482"/>
            <a:ext cx="124118" cy="1723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76862" y="1466707"/>
            <a:ext cx="790575" cy="1584960"/>
          </a:xfrm>
          <a:custGeom>
            <a:avLst/>
            <a:gdLst/>
            <a:ahLst/>
            <a:cxnLst/>
            <a:rect l="l" t="t" r="r" b="b"/>
            <a:pathLst>
              <a:path w="790575" h="1584960">
                <a:moveTo>
                  <a:pt x="0" y="1584811"/>
                </a:moveTo>
                <a:lnTo>
                  <a:pt x="790423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00187" y="1466667"/>
            <a:ext cx="867410" cy="1449705"/>
          </a:xfrm>
          <a:custGeom>
            <a:avLst/>
            <a:gdLst/>
            <a:ahLst/>
            <a:cxnLst/>
            <a:rect l="l" t="t" r="r" b="b"/>
            <a:pathLst>
              <a:path w="867409" h="1449705">
                <a:moveTo>
                  <a:pt x="0" y="1449527"/>
                </a:moveTo>
                <a:lnTo>
                  <a:pt x="86719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25737" y="1433877"/>
            <a:ext cx="850900" cy="1499870"/>
          </a:xfrm>
          <a:custGeom>
            <a:avLst/>
            <a:gdLst/>
            <a:ahLst/>
            <a:cxnLst/>
            <a:rect l="l" t="t" r="r" b="b"/>
            <a:pathLst>
              <a:path w="850900" h="1499870">
                <a:moveTo>
                  <a:pt x="0" y="0"/>
                </a:moveTo>
                <a:lnTo>
                  <a:pt x="850898" y="149946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94962" y="1291512"/>
            <a:ext cx="781685" cy="1642110"/>
          </a:xfrm>
          <a:custGeom>
            <a:avLst/>
            <a:gdLst/>
            <a:ahLst/>
            <a:cxnLst/>
            <a:rect l="l" t="t" r="r" b="b"/>
            <a:pathLst>
              <a:path w="781684" h="1642110">
                <a:moveTo>
                  <a:pt x="0" y="0"/>
                </a:moveTo>
                <a:lnTo>
                  <a:pt x="781573" y="164200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01985" y="3042043"/>
            <a:ext cx="462280" cy="46355"/>
          </a:xfrm>
          <a:custGeom>
            <a:avLst/>
            <a:gdLst/>
            <a:ahLst/>
            <a:cxnLst/>
            <a:rect l="l" t="t" r="r" b="b"/>
            <a:pathLst>
              <a:path w="462279" h="46355">
                <a:moveTo>
                  <a:pt x="0" y="45974"/>
                </a:moveTo>
                <a:lnTo>
                  <a:pt x="4620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27585" y="2914019"/>
            <a:ext cx="436880" cy="92075"/>
          </a:xfrm>
          <a:custGeom>
            <a:avLst/>
            <a:gdLst/>
            <a:ahLst/>
            <a:cxnLst/>
            <a:rect l="l" t="t" r="r" b="b"/>
            <a:pathLst>
              <a:path w="436879" h="92075">
                <a:moveTo>
                  <a:pt x="0" y="0"/>
                </a:moveTo>
                <a:lnTo>
                  <a:pt x="436499" y="914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67386" y="1432867"/>
            <a:ext cx="481965" cy="33655"/>
          </a:xfrm>
          <a:custGeom>
            <a:avLst/>
            <a:gdLst/>
            <a:ahLst/>
            <a:cxnLst/>
            <a:rect l="l" t="t" r="r" b="b"/>
            <a:pathLst>
              <a:path w="481965" h="33655">
                <a:moveTo>
                  <a:pt x="0" y="33654"/>
                </a:moveTo>
                <a:lnTo>
                  <a:pt x="481874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92985" y="1292534"/>
            <a:ext cx="456565" cy="104139"/>
          </a:xfrm>
          <a:custGeom>
            <a:avLst/>
            <a:gdLst/>
            <a:ahLst/>
            <a:cxnLst/>
            <a:rect l="l" t="t" r="r" b="b"/>
            <a:pathLst>
              <a:path w="456565" h="104140">
                <a:moveTo>
                  <a:pt x="0" y="0"/>
                </a:moveTo>
                <a:lnTo>
                  <a:pt x="456274" y="10381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12809" y="290081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49"/>
                </a:moveTo>
                <a:lnTo>
                  <a:pt x="0" y="47899"/>
                </a:lnTo>
                <a:lnTo>
                  <a:pt x="194049" y="0"/>
                </a:lnTo>
                <a:lnTo>
                  <a:pt x="194049" y="213874"/>
                </a:lnTo>
                <a:lnTo>
                  <a:pt x="0" y="2617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12808" y="2900819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49"/>
                </a:moveTo>
                <a:lnTo>
                  <a:pt x="194049" y="213874"/>
                </a:lnTo>
                <a:lnTo>
                  <a:pt x="194049" y="0"/>
                </a:lnTo>
                <a:lnTo>
                  <a:pt x="0" y="47899"/>
                </a:lnTo>
                <a:lnTo>
                  <a:pt x="0" y="26174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48474" y="2945519"/>
            <a:ext cx="124122" cy="1723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19359" y="1325502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1"/>
                </a:moveTo>
                <a:lnTo>
                  <a:pt x="0" y="47884"/>
                </a:lnTo>
                <a:lnTo>
                  <a:pt x="194049" y="0"/>
                </a:lnTo>
                <a:lnTo>
                  <a:pt x="194049" y="213867"/>
                </a:lnTo>
                <a:lnTo>
                  <a:pt x="0" y="261751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19358" y="1325502"/>
            <a:ext cx="194310" cy="262255"/>
          </a:xfrm>
          <a:custGeom>
            <a:avLst/>
            <a:gdLst/>
            <a:ahLst/>
            <a:cxnLst/>
            <a:rect l="l" t="t" r="r" b="b"/>
            <a:pathLst>
              <a:path w="194309" h="262255">
                <a:moveTo>
                  <a:pt x="0" y="261751"/>
                </a:moveTo>
                <a:lnTo>
                  <a:pt x="194049" y="213867"/>
                </a:lnTo>
                <a:lnTo>
                  <a:pt x="194049" y="0"/>
                </a:lnTo>
                <a:lnTo>
                  <a:pt x="0" y="47884"/>
                </a:lnTo>
                <a:lnTo>
                  <a:pt x="0" y="26175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55027" y="1370197"/>
            <a:ext cx="124118" cy="172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69285" y="3065243"/>
            <a:ext cx="640715" cy="43180"/>
          </a:xfrm>
          <a:custGeom>
            <a:avLst/>
            <a:gdLst/>
            <a:ahLst/>
            <a:cxnLst/>
            <a:rect l="l" t="t" r="r" b="b"/>
            <a:pathLst>
              <a:path w="640715" h="43180">
                <a:moveTo>
                  <a:pt x="0" y="43099"/>
                </a:moveTo>
                <a:lnTo>
                  <a:pt x="64054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1859" y="2955044"/>
            <a:ext cx="598805" cy="66040"/>
          </a:xfrm>
          <a:custGeom>
            <a:avLst/>
            <a:gdLst/>
            <a:ahLst/>
            <a:cxnLst/>
            <a:rect l="l" t="t" r="r" b="b"/>
            <a:pathLst>
              <a:path w="598804" h="66039">
                <a:moveTo>
                  <a:pt x="0" y="0"/>
                </a:moveTo>
                <a:lnTo>
                  <a:pt x="598448" y="6577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2334" y="1533004"/>
            <a:ext cx="573405" cy="1505585"/>
          </a:xfrm>
          <a:custGeom>
            <a:avLst/>
            <a:gdLst/>
            <a:ahLst/>
            <a:cxnLst/>
            <a:rect l="l" t="t" r="r" b="b"/>
            <a:pathLst>
              <a:path w="573404" h="1505585">
                <a:moveTo>
                  <a:pt x="0" y="1505414"/>
                </a:moveTo>
                <a:lnTo>
                  <a:pt x="573098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51935" y="1533116"/>
            <a:ext cx="653415" cy="1440180"/>
          </a:xfrm>
          <a:custGeom>
            <a:avLst/>
            <a:gdLst/>
            <a:ahLst/>
            <a:cxnLst/>
            <a:rect l="l" t="t" r="r" b="b"/>
            <a:pathLst>
              <a:path w="653415" h="1440180">
                <a:moveTo>
                  <a:pt x="0" y="1439627"/>
                </a:moveTo>
                <a:lnTo>
                  <a:pt x="653373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28310" y="1457124"/>
            <a:ext cx="653415" cy="1515745"/>
          </a:xfrm>
          <a:custGeom>
            <a:avLst/>
            <a:gdLst/>
            <a:ahLst/>
            <a:cxnLst/>
            <a:rect l="l" t="t" r="r" b="b"/>
            <a:pathLst>
              <a:path w="653415" h="1515745">
                <a:moveTo>
                  <a:pt x="0" y="0"/>
                </a:moveTo>
                <a:lnTo>
                  <a:pt x="653148" y="151551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17484" y="1358204"/>
            <a:ext cx="564515" cy="1614805"/>
          </a:xfrm>
          <a:custGeom>
            <a:avLst/>
            <a:gdLst/>
            <a:ahLst/>
            <a:cxnLst/>
            <a:rect l="l" t="t" r="r" b="b"/>
            <a:pathLst>
              <a:path w="564515" h="1614805">
                <a:moveTo>
                  <a:pt x="0" y="0"/>
                </a:moveTo>
                <a:lnTo>
                  <a:pt x="564023" y="161451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609" y="1477722"/>
            <a:ext cx="656590" cy="6985"/>
          </a:xfrm>
          <a:custGeom>
            <a:avLst/>
            <a:gdLst/>
            <a:ahLst/>
            <a:cxnLst/>
            <a:rect l="l" t="t" r="r" b="b"/>
            <a:pathLst>
              <a:path w="656590" h="6984">
                <a:moveTo>
                  <a:pt x="0" y="6597"/>
                </a:moveTo>
                <a:lnTo>
                  <a:pt x="656173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84185" y="1331007"/>
            <a:ext cx="633730" cy="95250"/>
          </a:xfrm>
          <a:custGeom>
            <a:avLst/>
            <a:gdLst/>
            <a:ahLst/>
            <a:cxnLst/>
            <a:rect l="l" t="t" r="r" b="b"/>
            <a:pathLst>
              <a:path w="633729" h="95250">
                <a:moveTo>
                  <a:pt x="0" y="0"/>
                </a:moveTo>
                <a:lnTo>
                  <a:pt x="633598" y="9480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63214" y="291401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899"/>
                </a:moveTo>
                <a:lnTo>
                  <a:pt x="16758" y="49863"/>
                </a:lnTo>
                <a:lnTo>
                  <a:pt x="8034" y="44306"/>
                </a:lnTo>
                <a:lnTo>
                  <a:pt x="2155" y="36058"/>
                </a:lnTo>
                <a:lnTo>
                  <a:pt x="0" y="25949"/>
                </a:lnTo>
                <a:lnTo>
                  <a:pt x="2155" y="15851"/>
                </a:lnTo>
                <a:lnTo>
                  <a:pt x="8034" y="7603"/>
                </a:lnTo>
                <a:lnTo>
                  <a:pt x="16758" y="2040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24"/>
                </a:lnTo>
                <a:lnTo>
                  <a:pt x="51999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1" y="36058"/>
                </a:lnTo>
                <a:lnTo>
                  <a:pt x="46856" y="44306"/>
                </a:lnTo>
                <a:lnTo>
                  <a:pt x="38130" y="49863"/>
                </a:lnTo>
                <a:lnTo>
                  <a:pt x="27449" y="5189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63214" y="291401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49"/>
                </a:moveTo>
                <a:lnTo>
                  <a:pt x="2155" y="15851"/>
                </a:lnTo>
                <a:lnTo>
                  <a:pt x="8034" y="7603"/>
                </a:lnTo>
                <a:lnTo>
                  <a:pt x="16758" y="2040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24"/>
                </a:lnTo>
                <a:lnTo>
                  <a:pt x="46849" y="7599"/>
                </a:lnTo>
                <a:lnTo>
                  <a:pt x="51999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1" y="36058"/>
                </a:lnTo>
                <a:lnTo>
                  <a:pt x="46856" y="44306"/>
                </a:lnTo>
                <a:lnTo>
                  <a:pt x="38130" y="49863"/>
                </a:lnTo>
                <a:lnTo>
                  <a:pt x="27449" y="51899"/>
                </a:lnTo>
                <a:lnTo>
                  <a:pt x="16758" y="49863"/>
                </a:lnTo>
                <a:lnTo>
                  <a:pt x="8034" y="44306"/>
                </a:lnTo>
                <a:lnTo>
                  <a:pt x="2155" y="36058"/>
                </a:lnTo>
                <a:lnTo>
                  <a:pt x="0" y="25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64764" y="132079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64764" y="132079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46874" y="7599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07462" y="131550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69" y="49870"/>
                </a:lnTo>
                <a:lnTo>
                  <a:pt x="8043" y="44308"/>
                </a:lnTo>
                <a:lnTo>
                  <a:pt x="2158" y="36057"/>
                </a:lnTo>
                <a:lnTo>
                  <a:pt x="0" y="25954"/>
                </a:lnTo>
                <a:lnTo>
                  <a:pt x="2158" y="15851"/>
                </a:lnTo>
                <a:lnTo>
                  <a:pt x="8043" y="7601"/>
                </a:lnTo>
                <a:lnTo>
                  <a:pt x="16769" y="2039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32"/>
                </a:lnTo>
                <a:lnTo>
                  <a:pt x="52024" y="12469"/>
                </a:lnTo>
                <a:lnTo>
                  <a:pt x="54924" y="19069"/>
                </a:lnTo>
                <a:lnTo>
                  <a:pt x="54924" y="25954"/>
                </a:lnTo>
                <a:lnTo>
                  <a:pt x="52765" y="36057"/>
                </a:lnTo>
                <a:lnTo>
                  <a:pt x="46878" y="44308"/>
                </a:lnTo>
                <a:lnTo>
                  <a:pt x="38144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07462" y="131550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8" y="15851"/>
                </a:lnTo>
                <a:lnTo>
                  <a:pt x="8043" y="7601"/>
                </a:lnTo>
                <a:lnTo>
                  <a:pt x="16769" y="2039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32"/>
                </a:lnTo>
                <a:lnTo>
                  <a:pt x="46874" y="7599"/>
                </a:lnTo>
                <a:lnTo>
                  <a:pt x="52024" y="12469"/>
                </a:lnTo>
                <a:lnTo>
                  <a:pt x="54924" y="19069"/>
                </a:lnTo>
                <a:lnTo>
                  <a:pt x="54924" y="25954"/>
                </a:lnTo>
                <a:lnTo>
                  <a:pt x="52765" y="36057"/>
                </a:lnTo>
                <a:lnTo>
                  <a:pt x="46878" y="44308"/>
                </a:lnTo>
                <a:lnTo>
                  <a:pt x="38144" y="49870"/>
                </a:lnTo>
                <a:lnTo>
                  <a:pt x="27449" y="51909"/>
                </a:lnTo>
                <a:lnTo>
                  <a:pt x="16769" y="49870"/>
                </a:lnTo>
                <a:lnTo>
                  <a:pt x="8043" y="44308"/>
                </a:lnTo>
                <a:lnTo>
                  <a:pt x="2158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11013" y="295741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899"/>
                </a:moveTo>
                <a:lnTo>
                  <a:pt x="16769" y="49859"/>
                </a:lnTo>
                <a:lnTo>
                  <a:pt x="8043" y="44296"/>
                </a:lnTo>
                <a:lnTo>
                  <a:pt x="2158" y="36047"/>
                </a:lnTo>
                <a:lnTo>
                  <a:pt x="0" y="25949"/>
                </a:lnTo>
                <a:lnTo>
                  <a:pt x="2158" y="15841"/>
                </a:lnTo>
                <a:lnTo>
                  <a:pt x="8043" y="7593"/>
                </a:lnTo>
                <a:lnTo>
                  <a:pt x="16769" y="2036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52024" y="12449"/>
                </a:lnTo>
                <a:lnTo>
                  <a:pt x="54924" y="19049"/>
                </a:lnTo>
                <a:lnTo>
                  <a:pt x="54924" y="25949"/>
                </a:lnTo>
                <a:lnTo>
                  <a:pt x="52765" y="36047"/>
                </a:lnTo>
                <a:lnTo>
                  <a:pt x="46878" y="44296"/>
                </a:lnTo>
                <a:lnTo>
                  <a:pt x="38144" y="49859"/>
                </a:lnTo>
                <a:lnTo>
                  <a:pt x="27449" y="5189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11012" y="295741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49"/>
                </a:moveTo>
                <a:lnTo>
                  <a:pt x="2158" y="15841"/>
                </a:lnTo>
                <a:lnTo>
                  <a:pt x="8043" y="7593"/>
                </a:lnTo>
                <a:lnTo>
                  <a:pt x="16769" y="2036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46874" y="7599"/>
                </a:lnTo>
                <a:lnTo>
                  <a:pt x="52024" y="12449"/>
                </a:lnTo>
                <a:lnTo>
                  <a:pt x="54924" y="19049"/>
                </a:lnTo>
                <a:lnTo>
                  <a:pt x="54924" y="25949"/>
                </a:lnTo>
                <a:lnTo>
                  <a:pt x="52765" y="36047"/>
                </a:lnTo>
                <a:lnTo>
                  <a:pt x="46878" y="44296"/>
                </a:lnTo>
                <a:lnTo>
                  <a:pt x="38144" y="49859"/>
                </a:lnTo>
                <a:lnTo>
                  <a:pt x="27449" y="51899"/>
                </a:lnTo>
                <a:lnTo>
                  <a:pt x="16769" y="49859"/>
                </a:lnTo>
                <a:lnTo>
                  <a:pt x="8043" y="44296"/>
                </a:lnTo>
                <a:lnTo>
                  <a:pt x="2158" y="36047"/>
                </a:lnTo>
                <a:lnTo>
                  <a:pt x="0" y="25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85810" y="2973794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899"/>
                </a:moveTo>
                <a:lnTo>
                  <a:pt x="16769" y="49863"/>
                </a:lnTo>
                <a:lnTo>
                  <a:pt x="8043" y="44306"/>
                </a:lnTo>
                <a:lnTo>
                  <a:pt x="2158" y="36058"/>
                </a:lnTo>
                <a:lnTo>
                  <a:pt x="0" y="25949"/>
                </a:lnTo>
                <a:lnTo>
                  <a:pt x="2158" y="15851"/>
                </a:lnTo>
                <a:lnTo>
                  <a:pt x="8043" y="7603"/>
                </a:lnTo>
                <a:lnTo>
                  <a:pt x="16769" y="2040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52024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4" y="36058"/>
                </a:lnTo>
                <a:lnTo>
                  <a:pt x="46865" y="44306"/>
                </a:lnTo>
                <a:lnTo>
                  <a:pt x="38140" y="49863"/>
                </a:lnTo>
                <a:lnTo>
                  <a:pt x="27449" y="5189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85810" y="2973794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49"/>
                </a:moveTo>
                <a:lnTo>
                  <a:pt x="2158" y="15851"/>
                </a:lnTo>
                <a:lnTo>
                  <a:pt x="8043" y="7603"/>
                </a:lnTo>
                <a:lnTo>
                  <a:pt x="16769" y="2040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46874" y="7599"/>
                </a:lnTo>
                <a:lnTo>
                  <a:pt x="52024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4" y="36058"/>
                </a:lnTo>
                <a:lnTo>
                  <a:pt x="46865" y="44306"/>
                </a:lnTo>
                <a:lnTo>
                  <a:pt x="38140" y="49863"/>
                </a:lnTo>
                <a:lnTo>
                  <a:pt x="27449" y="51899"/>
                </a:lnTo>
                <a:lnTo>
                  <a:pt x="16769" y="49863"/>
                </a:lnTo>
                <a:lnTo>
                  <a:pt x="8043" y="44306"/>
                </a:lnTo>
                <a:lnTo>
                  <a:pt x="2158" y="36058"/>
                </a:lnTo>
                <a:lnTo>
                  <a:pt x="0" y="25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51186" y="135357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4"/>
                </a:lnTo>
                <a:lnTo>
                  <a:pt x="52024" y="12469"/>
                </a:lnTo>
                <a:lnTo>
                  <a:pt x="54899" y="19072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51185" y="135357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4"/>
                </a:lnTo>
                <a:lnTo>
                  <a:pt x="46874" y="7602"/>
                </a:lnTo>
                <a:lnTo>
                  <a:pt x="52024" y="12469"/>
                </a:lnTo>
                <a:lnTo>
                  <a:pt x="54899" y="19072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56085" y="2997868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899"/>
                </a:moveTo>
                <a:lnTo>
                  <a:pt x="16758" y="49859"/>
                </a:lnTo>
                <a:lnTo>
                  <a:pt x="8034" y="44296"/>
                </a:lnTo>
                <a:lnTo>
                  <a:pt x="2155" y="36047"/>
                </a:lnTo>
                <a:lnTo>
                  <a:pt x="0" y="25949"/>
                </a:lnTo>
                <a:lnTo>
                  <a:pt x="2155" y="15851"/>
                </a:lnTo>
                <a:lnTo>
                  <a:pt x="8034" y="7603"/>
                </a:lnTo>
                <a:lnTo>
                  <a:pt x="16758" y="2040"/>
                </a:lnTo>
                <a:lnTo>
                  <a:pt x="27449" y="0"/>
                </a:lnTo>
                <a:lnTo>
                  <a:pt x="34724" y="0"/>
                </a:lnTo>
                <a:lnTo>
                  <a:pt x="41699" y="2724"/>
                </a:lnTo>
                <a:lnTo>
                  <a:pt x="51999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1" y="36047"/>
                </a:lnTo>
                <a:lnTo>
                  <a:pt x="46856" y="44296"/>
                </a:lnTo>
                <a:lnTo>
                  <a:pt x="38130" y="49859"/>
                </a:lnTo>
                <a:lnTo>
                  <a:pt x="27449" y="5189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56085" y="2997868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49"/>
                </a:moveTo>
                <a:lnTo>
                  <a:pt x="2155" y="15851"/>
                </a:lnTo>
                <a:lnTo>
                  <a:pt x="8034" y="7603"/>
                </a:lnTo>
                <a:lnTo>
                  <a:pt x="16758" y="2040"/>
                </a:lnTo>
                <a:lnTo>
                  <a:pt x="27449" y="0"/>
                </a:lnTo>
                <a:lnTo>
                  <a:pt x="34724" y="0"/>
                </a:lnTo>
                <a:lnTo>
                  <a:pt x="41699" y="2724"/>
                </a:lnTo>
                <a:lnTo>
                  <a:pt x="46849" y="7599"/>
                </a:lnTo>
                <a:lnTo>
                  <a:pt x="51999" y="12474"/>
                </a:lnTo>
                <a:lnTo>
                  <a:pt x="54899" y="19074"/>
                </a:lnTo>
                <a:lnTo>
                  <a:pt x="54899" y="25949"/>
                </a:lnTo>
                <a:lnTo>
                  <a:pt x="52741" y="36047"/>
                </a:lnTo>
                <a:lnTo>
                  <a:pt x="46856" y="44296"/>
                </a:lnTo>
                <a:lnTo>
                  <a:pt x="38130" y="49859"/>
                </a:lnTo>
                <a:lnTo>
                  <a:pt x="27449" y="51899"/>
                </a:lnTo>
                <a:lnTo>
                  <a:pt x="16758" y="49859"/>
                </a:lnTo>
                <a:lnTo>
                  <a:pt x="8034" y="44296"/>
                </a:lnTo>
                <a:lnTo>
                  <a:pt x="2155" y="36047"/>
                </a:lnTo>
                <a:lnTo>
                  <a:pt x="0" y="25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41285" y="138872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69" y="49870"/>
                </a:lnTo>
                <a:lnTo>
                  <a:pt x="8043" y="44308"/>
                </a:lnTo>
                <a:lnTo>
                  <a:pt x="2158" y="36057"/>
                </a:lnTo>
                <a:lnTo>
                  <a:pt x="0" y="25954"/>
                </a:lnTo>
                <a:lnTo>
                  <a:pt x="2158" y="15851"/>
                </a:lnTo>
                <a:lnTo>
                  <a:pt x="8043" y="7601"/>
                </a:lnTo>
                <a:lnTo>
                  <a:pt x="16769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4"/>
                </a:lnTo>
                <a:lnTo>
                  <a:pt x="52024" y="12469"/>
                </a:lnTo>
                <a:lnTo>
                  <a:pt x="54899" y="19072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441285" y="1388729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8" y="15851"/>
                </a:lnTo>
                <a:lnTo>
                  <a:pt x="8043" y="7601"/>
                </a:lnTo>
                <a:lnTo>
                  <a:pt x="16769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4"/>
                </a:lnTo>
                <a:lnTo>
                  <a:pt x="46874" y="7602"/>
                </a:lnTo>
                <a:lnTo>
                  <a:pt x="52024" y="12469"/>
                </a:lnTo>
                <a:lnTo>
                  <a:pt x="54899" y="19072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lnTo>
                  <a:pt x="16769" y="49870"/>
                </a:lnTo>
                <a:lnTo>
                  <a:pt x="8043" y="44308"/>
                </a:lnTo>
                <a:lnTo>
                  <a:pt x="2158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82208" y="3013268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74" y="51924"/>
                </a:moveTo>
                <a:lnTo>
                  <a:pt x="16780" y="49884"/>
                </a:lnTo>
                <a:lnTo>
                  <a:pt x="8046" y="44321"/>
                </a:lnTo>
                <a:lnTo>
                  <a:pt x="2158" y="36072"/>
                </a:lnTo>
                <a:lnTo>
                  <a:pt x="0" y="25974"/>
                </a:lnTo>
                <a:lnTo>
                  <a:pt x="2158" y="15862"/>
                </a:lnTo>
                <a:lnTo>
                  <a:pt x="8046" y="7606"/>
                </a:lnTo>
                <a:lnTo>
                  <a:pt x="16780" y="2040"/>
                </a:lnTo>
                <a:lnTo>
                  <a:pt x="27474" y="0"/>
                </a:lnTo>
                <a:lnTo>
                  <a:pt x="34749" y="0"/>
                </a:lnTo>
                <a:lnTo>
                  <a:pt x="41724" y="2749"/>
                </a:lnTo>
                <a:lnTo>
                  <a:pt x="52024" y="12474"/>
                </a:lnTo>
                <a:lnTo>
                  <a:pt x="54924" y="19074"/>
                </a:lnTo>
                <a:lnTo>
                  <a:pt x="54924" y="25974"/>
                </a:lnTo>
                <a:lnTo>
                  <a:pt x="52766" y="36072"/>
                </a:lnTo>
                <a:lnTo>
                  <a:pt x="46881" y="44321"/>
                </a:lnTo>
                <a:lnTo>
                  <a:pt x="38155" y="49884"/>
                </a:lnTo>
                <a:lnTo>
                  <a:pt x="27474" y="51924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82208" y="3013268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74"/>
                </a:moveTo>
                <a:lnTo>
                  <a:pt x="2158" y="15862"/>
                </a:lnTo>
                <a:lnTo>
                  <a:pt x="8046" y="7606"/>
                </a:lnTo>
                <a:lnTo>
                  <a:pt x="16780" y="2040"/>
                </a:lnTo>
                <a:lnTo>
                  <a:pt x="27474" y="0"/>
                </a:lnTo>
                <a:lnTo>
                  <a:pt x="34749" y="0"/>
                </a:lnTo>
                <a:lnTo>
                  <a:pt x="41724" y="2749"/>
                </a:lnTo>
                <a:lnTo>
                  <a:pt x="46874" y="7599"/>
                </a:lnTo>
                <a:lnTo>
                  <a:pt x="52024" y="12474"/>
                </a:lnTo>
                <a:lnTo>
                  <a:pt x="54924" y="19074"/>
                </a:lnTo>
                <a:lnTo>
                  <a:pt x="54924" y="25974"/>
                </a:lnTo>
                <a:lnTo>
                  <a:pt x="52766" y="36072"/>
                </a:lnTo>
                <a:lnTo>
                  <a:pt x="46881" y="44321"/>
                </a:lnTo>
                <a:lnTo>
                  <a:pt x="38155" y="49884"/>
                </a:lnTo>
                <a:lnTo>
                  <a:pt x="27474" y="51924"/>
                </a:lnTo>
                <a:lnTo>
                  <a:pt x="16780" y="49884"/>
                </a:lnTo>
                <a:lnTo>
                  <a:pt x="8046" y="44321"/>
                </a:lnTo>
                <a:lnTo>
                  <a:pt x="2158" y="36072"/>
                </a:lnTo>
                <a:lnTo>
                  <a:pt x="0" y="259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90383" y="142581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90383" y="1425812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46874" y="7599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407133" y="3026193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899"/>
                </a:moveTo>
                <a:lnTo>
                  <a:pt x="16769" y="49859"/>
                </a:lnTo>
                <a:lnTo>
                  <a:pt x="8043" y="44296"/>
                </a:lnTo>
                <a:lnTo>
                  <a:pt x="2158" y="36047"/>
                </a:lnTo>
                <a:lnTo>
                  <a:pt x="0" y="25949"/>
                </a:lnTo>
                <a:lnTo>
                  <a:pt x="2158" y="15841"/>
                </a:lnTo>
                <a:lnTo>
                  <a:pt x="8043" y="7593"/>
                </a:lnTo>
                <a:lnTo>
                  <a:pt x="16769" y="2036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52024" y="12449"/>
                </a:lnTo>
                <a:lnTo>
                  <a:pt x="54924" y="19049"/>
                </a:lnTo>
                <a:lnTo>
                  <a:pt x="54924" y="25949"/>
                </a:lnTo>
                <a:lnTo>
                  <a:pt x="52765" y="36047"/>
                </a:lnTo>
                <a:lnTo>
                  <a:pt x="46878" y="44296"/>
                </a:lnTo>
                <a:lnTo>
                  <a:pt x="38144" y="49859"/>
                </a:lnTo>
                <a:lnTo>
                  <a:pt x="27449" y="5189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407133" y="3026193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49"/>
                </a:moveTo>
                <a:lnTo>
                  <a:pt x="2158" y="15841"/>
                </a:lnTo>
                <a:lnTo>
                  <a:pt x="8043" y="7593"/>
                </a:lnTo>
                <a:lnTo>
                  <a:pt x="16769" y="2036"/>
                </a:lnTo>
                <a:lnTo>
                  <a:pt x="27449" y="0"/>
                </a:lnTo>
                <a:lnTo>
                  <a:pt x="34749" y="0"/>
                </a:lnTo>
                <a:lnTo>
                  <a:pt x="41724" y="2724"/>
                </a:lnTo>
                <a:lnTo>
                  <a:pt x="46874" y="7599"/>
                </a:lnTo>
                <a:lnTo>
                  <a:pt x="52024" y="12449"/>
                </a:lnTo>
                <a:lnTo>
                  <a:pt x="54924" y="19049"/>
                </a:lnTo>
                <a:lnTo>
                  <a:pt x="54924" y="25949"/>
                </a:lnTo>
                <a:lnTo>
                  <a:pt x="52765" y="36047"/>
                </a:lnTo>
                <a:lnTo>
                  <a:pt x="46878" y="44296"/>
                </a:lnTo>
                <a:lnTo>
                  <a:pt x="38144" y="49859"/>
                </a:lnTo>
                <a:lnTo>
                  <a:pt x="27449" y="51899"/>
                </a:lnTo>
                <a:lnTo>
                  <a:pt x="16769" y="49859"/>
                </a:lnTo>
                <a:lnTo>
                  <a:pt x="8043" y="44296"/>
                </a:lnTo>
                <a:lnTo>
                  <a:pt x="2158" y="36047"/>
                </a:lnTo>
                <a:lnTo>
                  <a:pt x="0" y="25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01458" y="1394724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27449" y="51909"/>
                </a:move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401457" y="1394724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69">
                <a:moveTo>
                  <a:pt x="0" y="25954"/>
                </a:moveTo>
                <a:lnTo>
                  <a:pt x="2155" y="15851"/>
                </a:lnTo>
                <a:lnTo>
                  <a:pt x="8034" y="7601"/>
                </a:lnTo>
                <a:lnTo>
                  <a:pt x="16758" y="2039"/>
                </a:lnTo>
                <a:lnTo>
                  <a:pt x="27449" y="0"/>
                </a:lnTo>
                <a:lnTo>
                  <a:pt x="34724" y="0"/>
                </a:lnTo>
                <a:lnTo>
                  <a:pt x="41724" y="2732"/>
                </a:lnTo>
                <a:lnTo>
                  <a:pt x="46874" y="7599"/>
                </a:lnTo>
                <a:lnTo>
                  <a:pt x="52024" y="12467"/>
                </a:lnTo>
                <a:lnTo>
                  <a:pt x="54899" y="19069"/>
                </a:lnTo>
                <a:lnTo>
                  <a:pt x="54899" y="25954"/>
                </a:lnTo>
                <a:lnTo>
                  <a:pt x="52744" y="36057"/>
                </a:lnTo>
                <a:lnTo>
                  <a:pt x="46865" y="44308"/>
                </a:lnTo>
                <a:lnTo>
                  <a:pt x="38140" y="49870"/>
                </a:lnTo>
                <a:lnTo>
                  <a:pt x="27449" y="51909"/>
                </a:lnTo>
                <a:lnTo>
                  <a:pt x="16758" y="49870"/>
                </a:lnTo>
                <a:lnTo>
                  <a:pt x="8034" y="44308"/>
                </a:lnTo>
                <a:lnTo>
                  <a:pt x="2155" y="36057"/>
                </a:lnTo>
                <a:lnTo>
                  <a:pt x="0" y="259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98808" y="3077993"/>
            <a:ext cx="335915" cy="30480"/>
          </a:xfrm>
          <a:custGeom>
            <a:avLst/>
            <a:gdLst/>
            <a:ahLst/>
            <a:cxnLst/>
            <a:rect l="l" t="t" r="r" b="b"/>
            <a:pathLst>
              <a:path w="335915" h="30480">
                <a:moveTo>
                  <a:pt x="0" y="30349"/>
                </a:moveTo>
                <a:lnTo>
                  <a:pt x="33574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21383" y="2955044"/>
            <a:ext cx="294005" cy="78740"/>
          </a:xfrm>
          <a:custGeom>
            <a:avLst/>
            <a:gdLst/>
            <a:ahLst/>
            <a:cxnLst/>
            <a:rect l="l" t="t" r="r" b="b"/>
            <a:pathLst>
              <a:path w="294004" h="78739">
                <a:moveTo>
                  <a:pt x="0" y="0"/>
                </a:moveTo>
                <a:lnTo>
                  <a:pt x="293649" y="78524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105358" y="1446589"/>
            <a:ext cx="323850" cy="86995"/>
          </a:xfrm>
          <a:custGeom>
            <a:avLst/>
            <a:gdLst/>
            <a:ahLst/>
            <a:cxnLst/>
            <a:rect l="l" t="t" r="r" b="b"/>
            <a:pathLst>
              <a:path w="323850" h="86994">
                <a:moveTo>
                  <a:pt x="0" y="86444"/>
                </a:moveTo>
                <a:lnTo>
                  <a:pt x="323424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127933" y="1379722"/>
            <a:ext cx="300990" cy="15240"/>
          </a:xfrm>
          <a:custGeom>
            <a:avLst/>
            <a:gdLst/>
            <a:ahLst/>
            <a:cxnLst/>
            <a:rect l="l" t="t" r="r" b="b"/>
            <a:pathLst>
              <a:path w="300990" h="15240">
                <a:moveTo>
                  <a:pt x="0" y="0"/>
                </a:moveTo>
                <a:lnTo>
                  <a:pt x="300849" y="1495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bit of</a:t>
            </a:r>
            <a:r>
              <a:rPr spc="-100" dirty="0"/>
              <a:t> </a:t>
            </a:r>
            <a:r>
              <a:rPr spc="-5" dirty="0"/>
              <a:t>history: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067624"/>
            <a:ext cx="517969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41605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Gradient-based learning applied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  </a:t>
            </a:r>
            <a:r>
              <a:rPr sz="2400" b="1" spc="-5" dirty="0">
                <a:latin typeface="Arial"/>
                <a:cs typeface="Arial"/>
              </a:rPr>
              <a:t>document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recognition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i="1" spc="-5" dirty="0">
                <a:latin typeface="Arial"/>
                <a:cs typeface="Arial"/>
              </a:rPr>
              <a:t>[LeCun, Bottou, Bengio, Haffner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1998]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9461" y="4086102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LeNet-5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8234" y="2208920"/>
            <a:ext cx="6086150" cy="1850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4" y="147259"/>
            <a:ext cx="5077460" cy="1575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bit of</a:t>
            </a:r>
            <a:r>
              <a:rPr spc="-25" dirty="0"/>
              <a:t> </a:t>
            </a:r>
            <a:r>
              <a:rPr spc="-5" dirty="0"/>
              <a:t>history:</a:t>
            </a:r>
          </a:p>
          <a:p>
            <a:pPr marL="12700" marR="5080">
              <a:lnSpc>
                <a:spcPts val="2850"/>
              </a:lnSpc>
              <a:spcBef>
                <a:spcPts val="140"/>
              </a:spcBef>
            </a:pPr>
            <a:r>
              <a:rPr sz="2400" b="1" spc="-5" dirty="0">
                <a:latin typeface="Arial"/>
                <a:cs typeface="Arial"/>
              </a:rPr>
              <a:t>ImageNet Classification with Deep  Convolutional Neural Networks  </a:t>
            </a:r>
            <a:r>
              <a:rPr sz="2400" i="1" spc="-5" dirty="0">
                <a:latin typeface="Arial"/>
                <a:cs typeface="Arial"/>
              </a:rPr>
              <a:t>[Krizhevsky, Sutskever, Hinton,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2012]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7595" y="1897946"/>
            <a:ext cx="5238739" cy="163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2833" y="1893183"/>
            <a:ext cx="5248275" cy="1647825"/>
          </a:xfrm>
          <a:custGeom>
            <a:avLst/>
            <a:gdLst/>
            <a:ahLst/>
            <a:cxnLst/>
            <a:rect l="l" t="t" r="r" b="b"/>
            <a:pathLst>
              <a:path w="5248275" h="1647825">
                <a:moveTo>
                  <a:pt x="0" y="0"/>
                </a:moveTo>
                <a:lnTo>
                  <a:pt x="5248251" y="0"/>
                </a:lnTo>
                <a:lnTo>
                  <a:pt x="5248251" y="1647809"/>
                </a:lnTo>
                <a:lnTo>
                  <a:pt x="0" y="164780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30641" y="3552731"/>
            <a:ext cx="4363720" cy="55753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800" spc="-45" dirty="0">
                <a:latin typeface="Arial"/>
                <a:cs typeface="Arial"/>
              </a:rPr>
              <a:t>Figure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0" dirty="0">
                <a:latin typeface="Arial"/>
                <a:cs typeface="Arial"/>
              </a:rPr>
              <a:t>Alex Krizhevsky, </a:t>
            </a:r>
            <a:r>
              <a:rPr sz="800" spc="-35" dirty="0">
                <a:latin typeface="Arial"/>
                <a:cs typeface="Arial"/>
              </a:rPr>
              <a:t>Ilya </a:t>
            </a:r>
            <a:r>
              <a:rPr sz="800" spc="-50" dirty="0">
                <a:latin typeface="Arial"/>
                <a:cs typeface="Arial"/>
              </a:rPr>
              <a:t>Sutskever,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35" dirty="0">
                <a:latin typeface="Arial"/>
                <a:cs typeface="Arial"/>
              </a:rPr>
              <a:t>Geoffrey </a:t>
            </a:r>
            <a:r>
              <a:rPr sz="800" spc="-25" dirty="0">
                <a:latin typeface="Arial"/>
                <a:cs typeface="Arial"/>
              </a:rPr>
              <a:t>Hinton, </a:t>
            </a:r>
            <a:r>
              <a:rPr sz="800" spc="-40" dirty="0">
                <a:latin typeface="Arial"/>
                <a:cs typeface="Arial"/>
              </a:rPr>
              <a:t>2012.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  <a:p>
            <a:pPr marR="136525" algn="ctr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Arial"/>
                <a:cs typeface="Arial"/>
              </a:rPr>
              <a:t>“AlexNet”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9537" y="366124"/>
            <a:ext cx="2763769" cy="110549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Fast-forward to today: ConvNets are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everywhere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8211" y="1035422"/>
            <a:ext cx="8067796" cy="313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623" y="718961"/>
            <a:ext cx="4804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0035" algn="l"/>
              </a:tabLst>
            </a:pPr>
            <a:r>
              <a:rPr sz="1400" spc="-5" dirty="0">
                <a:latin typeface="Arial"/>
                <a:cs typeface="Arial"/>
              </a:rPr>
              <a:t>Classificatio</a:t>
            </a:r>
            <a:r>
              <a:rPr sz="1400" dirty="0">
                <a:latin typeface="Arial"/>
                <a:cs typeface="Arial"/>
              </a:rPr>
              <a:t>n	</a:t>
            </a:r>
            <a:r>
              <a:rPr sz="1400" spc="-5" dirty="0">
                <a:latin typeface="Arial"/>
                <a:cs typeface="Arial"/>
              </a:rPr>
              <a:t>Retrieval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041" y="4173311"/>
            <a:ext cx="44030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0" dirty="0">
                <a:latin typeface="Arial"/>
                <a:cs typeface="Arial"/>
              </a:rPr>
              <a:t>Alex Krizhevsky, </a:t>
            </a:r>
            <a:r>
              <a:rPr sz="800" spc="-35" dirty="0">
                <a:latin typeface="Arial"/>
                <a:cs typeface="Arial"/>
              </a:rPr>
              <a:t>Ilya </a:t>
            </a:r>
            <a:r>
              <a:rPr sz="800" spc="-50" dirty="0">
                <a:latin typeface="Arial"/>
                <a:cs typeface="Arial"/>
              </a:rPr>
              <a:t>Sutskever,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35" dirty="0">
                <a:latin typeface="Arial"/>
                <a:cs typeface="Arial"/>
              </a:rPr>
              <a:t>Geoffrey </a:t>
            </a:r>
            <a:r>
              <a:rPr sz="800" spc="-25" dirty="0">
                <a:latin typeface="Arial"/>
                <a:cs typeface="Arial"/>
              </a:rPr>
              <a:t>Hinton, </a:t>
            </a:r>
            <a:r>
              <a:rPr sz="800" spc="-40" dirty="0">
                <a:latin typeface="Arial"/>
                <a:cs typeface="Arial"/>
              </a:rPr>
              <a:t>2012.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Fast-forward to today: ConvNets are</a:t>
            </a:r>
            <a:r>
              <a:rPr spc="-95" dirty="0"/>
              <a:t> </a:t>
            </a:r>
            <a:r>
              <a:rPr spc="-5" dirty="0"/>
              <a:t>everywhere</a:t>
            </a:r>
          </a:p>
        </p:txBody>
      </p:sp>
      <p:sp>
        <p:nvSpPr>
          <p:cNvPr id="3" name="object 3"/>
          <p:cNvSpPr/>
          <p:nvPr/>
        </p:nvSpPr>
        <p:spPr>
          <a:xfrm>
            <a:off x="14473" y="974823"/>
            <a:ext cx="4176066" cy="316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599" y="4102646"/>
            <a:ext cx="3848735" cy="495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5" dirty="0">
                <a:latin typeface="Arial"/>
                <a:cs typeface="Arial"/>
              </a:rPr>
              <a:t>Shaoqing </a:t>
            </a:r>
            <a:r>
              <a:rPr sz="800" spc="-65" dirty="0">
                <a:latin typeface="Arial"/>
                <a:cs typeface="Arial"/>
              </a:rPr>
              <a:t>Ren, </a:t>
            </a:r>
            <a:r>
              <a:rPr sz="800" spc="-50" dirty="0">
                <a:latin typeface="Arial"/>
                <a:cs typeface="Arial"/>
              </a:rPr>
              <a:t>Kaiming </a:t>
            </a:r>
            <a:r>
              <a:rPr sz="800" spc="-55" dirty="0">
                <a:latin typeface="Arial"/>
                <a:cs typeface="Arial"/>
              </a:rPr>
              <a:t>He, </a:t>
            </a:r>
            <a:r>
              <a:rPr sz="800" spc="-90" dirty="0">
                <a:latin typeface="Arial"/>
                <a:cs typeface="Arial"/>
              </a:rPr>
              <a:t>Ross </a:t>
            </a:r>
            <a:r>
              <a:rPr sz="800" spc="-45" dirty="0">
                <a:latin typeface="Arial"/>
                <a:cs typeface="Arial"/>
              </a:rPr>
              <a:t>Girschick, </a:t>
            </a:r>
            <a:r>
              <a:rPr sz="800" spc="-65" dirty="0">
                <a:latin typeface="Arial"/>
                <a:cs typeface="Arial"/>
              </a:rPr>
              <a:t>Jian Sun, </a:t>
            </a:r>
            <a:r>
              <a:rPr sz="800" spc="-40" dirty="0">
                <a:latin typeface="Arial"/>
                <a:cs typeface="Arial"/>
              </a:rPr>
              <a:t>2015.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 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  <a:p>
            <a:pPr marL="224790">
              <a:lnSpc>
                <a:spcPts val="1455"/>
              </a:lnSpc>
            </a:pPr>
            <a:r>
              <a:rPr sz="1400" i="1" spc="-5" dirty="0">
                <a:latin typeface="Arial"/>
                <a:cs typeface="Arial"/>
              </a:rPr>
              <a:t>[Faster R-CNN: Ren, He, Girshick, Sun</a:t>
            </a:r>
            <a:r>
              <a:rPr sz="1400" i="1" spc="-6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3216" y="974823"/>
            <a:ext cx="4777040" cy="3166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524" y="726611"/>
            <a:ext cx="540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8315" algn="l"/>
              </a:tabLst>
            </a:pPr>
            <a:r>
              <a:rPr sz="1400" spc="-5" dirty="0">
                <a:latin typeface="Arial"/>
                <a:cs typeface="Arial"/>
              </a:rPr>
              <a:t>Detectio</a:t>
            </a:r>
            <a:r>
              <a:rPr sz="1400" dirty="0">
                <a:latin typeface="Arial"/>
                <a:cs typeface="Arial"/>
              </a:rPr>
              <a:t>n	</a:t>
            </a:r>
            <a:r>
              <a:rPr sz="1400" spc="-5" dirty="0">
                <a:latin typeface="Arial"/>
                <a:cs typeface="Arial"/>
              </a:rPr>
              <a:t>Segmentation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6113" y="4207250"/>
            <a:ext cx="1663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[Farabet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2012]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4694" y="4102651"/>
            <a:ext cx="172148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40" dirty="0">
                <a:latin typeface="Arial"/>
                <a:cs typeface="Arial"/>
              </a:rPr>
              <a:t>Clement Farabet, </a:t>
            </a:r>
            <a:r>
              <a:rPr sz="800" spc="-45" dirty="0">
                <a:latin typeface="Arial"/>
                <a:cs typeface="Arial"/>
              </a:rPr>
              <a:t>2012. 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33916" y="600454"/>
            <a:ext cx="3006458" cy="247019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Fast-forward to today: ConvNets are</a:t>
            </a:r>
            <a:r>
              <a:rPr spc="-95" dirty="0"/>
              <a:t> </a:t>
            </a:r>
            <a:r>
              <a:rPr spc="-5" dirty="0"/>
              <a:t>everywhere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4967" y="3076622"/>
            <a:ext cx="2987675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NVIDIA Tesla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line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latin typeface="Arial"/>
                <a:cs typeface="Arial"/>
              </a:rPr>
              <a:t>(these </a:t>
            </a:r>
            <a:r>
              <a:rPr sz="1200" spc="-5" dirty="0">
                <a:latin typeface="Arial"/>
                <a:cs typeface="Arial"/>
              </a:rPr>
              <a:t>are the GPUs 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rye01.stanford.edu)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967" y="3717844"/>
            <a:ext cx="323977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Note that for embedded </a:t>
            </a:r>
            <a:r>
              <a:rPr sz="1200" dirty="0">
                <a:latin typeface="Arial"/>
                <a:cs typeface="Arial"/>
              </a:rPr>
              <a:t>systems a </a:t>
            </a:r>
            <a:r>
              <a:rPr sz="1200" spc="-5" dirty="0">
                <a:latin typeface="Arial"/>
                <a:cs typeface="Arial"/>
              </a:rPr>
              <a:t>typical </a:t>
            </a:r>
            <a:r>
              <a:rPr sz="1200" dirty="0">
                <a:latin typeface="Arial"/>
                <a:cs typeface="Arial"/>
              </a:rPr>
              <a:t>setup  </a:t>
            </a:r>
            <a:r>
              <a:rPr sz="1200" spc="-5" dirty="0">
                <a:latin typeface="Arial"/>
                <a:cs typeface="Arial"/>
              </a:rPr>
              <a:t>would involve NVIDIA Tegras, with integrated  GPU and ARM-based CPU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624" y="4091731"/>
            <a:ext cx="1270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self-driving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599" y="668298"/>
            <a:ext cx="4427516" cy="331349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14568" y="4001885"/>
            <a:ext cx="20580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Arial"/>
                <a:cs typeface="Arial"/>
              </a:rPr>
              <a:t>Photo by </a:t>
            </a:r>
            <a:r>
              <a:rPr sz="800" spc="-65" dirty="0">
                <a:latin typeface="Arial"/>
                <a:cs typeface="Arial"/>
              </a:rPr>
              <a:t>Lane </a:t>
            </a:r>
            <a:r>
              <a:rPr sz="800" spc="-30" dirty="0">
                <a:latin typeface="Arial"/>
                <a:cs typeface="Arial"/>
              </a:rPr>
              <a:t>McIntosh. </a:t>
            </a:r>
            <a:r>
              <a:rPr sz="800" spc="-35" dirty="0">
                <a:latin typeface="Arial"/>
                <a:cs typeface="Arial"/>
              </a:rPr>
              <a:t>Copyright </a:t>
            </a:r>
            <a:r>
              <a:rPr sz="800" spc="-85" dirty="0">
                <a:latin typeface="Arial"/>
                <a:cs typeface="Arial"/>
              </a:rPr>
              <a:t>CS231n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45" dirty="0">
                <a:latin typeface="Arial"/>
                <a:cs typeface="Arial"/>
              </a:rPr>
              <a:t>2017.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8359" y="2635346"/>
            <a:ext cx="122110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u="sng" spc="-5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This </a:t>
            </a:r>
            <a:r>
              <a:rPr sz="800" u="sng" spc="-4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image</a:t>
            </a:r>
            <a:r>
              <a:rPr sz="800" spc="-4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800" spc="-35" dirty="0">
                <a:latin typeface="Arial"/>
                <a:cs typeface="Arial"/>
              </a:rPr>
              <a:t>by </a:t>
            </a:r>
            <a:r>
              <a:rPr sz="800" spc="-75" dirty="0">
                <a:latin typeface="Arial"/>
                <a:cs typeface="Arial"/>
              </a:rPr>
              <a:t>GBPublic_PR </a:t>
            </a:r>
            <a:r>
              <a:rPr sz="800" spc="-50" dirty="0">
                <a:latin typeface="Arial"/>
                <a:cs typeface="Arial"/>
              </a:rPr>
              <a:t>is  </a:t>
            </a:r>
            <a:r>
              <a:rPr sz="800" spc="-40" dirty="0">
                <a:latin typeface="Arial"/>
                <a:cs typeface="Arial"/>
              </a:rPr>
              <a:t>licensed </a:t>
            </a:r>
            <a:r>
              <a:rPr sz="800" spc="-30" dirty="0">
                <a:latin typeface="Arial"/>
                <a:cs typeface="Arial"/>
              </a:rPr>
              <a:t>under </a:t>
            </a:r>
            <a:r>
              <a:rPr sz="800" u="sng" spc="-12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800" u="sng" spc="-7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800" u="sng" spc="-4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87" y="559723"/>
            <a:ext cx="9033594" cy="18635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Fast-forward to today: ConvNets are</a:t>
            </a:r>
            <a:r>
              <a:rPr spc="-95" dirty="0"/>
              <a:t> </a:t>
            </a:r>
            <a:r>
              <a:rPr spc="-5" dirty="0"/>
              <a:t>everywhere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16,</a:t>
            </a:r>
            <a:r>
              <a:rPr spc="-90" dirty="0"/>
              <a:t> </a:t>
            </a:r>
            <a:r>
              <a:rPr spc="-5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5 -</a:t>
            </a:r>
            <a:r>
              <a:rPr sz="3000" spc="-277" baseline="1388" dirty="0"/>
              <a:t> </a:t>
            </a:r>
            <a:fld id="{81D60167-4931-47E6-BA6A-407CBD079E47}" type="slidenum">
              <a:rPr sz="2000" dirty="0"/>
              <a:t>19</a:t>
            </a:fld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165374" y="2343421"/>
            <a:ext cx="1692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[Taigman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349" y="2643079"/>
            <a:ext cx="4523690" cy="1595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624" y="4304129"/>
            <a:ext cx="1791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[Simonyan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1998" y="4254422"/>
            <a:ext cx="1668780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0" dirty="0">
                <a:latin typeface="Arial"/>
                <a:cs typeface="Arial"/>
              </a:rPr>
              <a:t>Simonyan </a:t>
            </a:r>
            <a:r>
              <a:rPr sz="800" spc="-5" dirty="0">
                <a:latin typeface="Arial"/>
                <a:cs typeface="Arial"/>
              </a:rPr>
              <a:t>et </a:t>
            </a:r>
            <a:r>
              <a:rPr sz="800" spc="-25" dirty="0">
                <a:latin typeface="Arial"/>
                <a:cs typeface="Arial"/>
              </a:rPr>
              <a:t>al., </a:t>
            </a:r>
            <a:r>
              <a:rPr sz="800" spc="-45" dirty="0">
                <a:latin typeface="Arial"/>
                <a:cs typeface="Arial"/>
              </a:rPr>
              <a:t>2014. 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6418" y="2348311"/>
            <a:ext cx="3742690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spc="-30" dirty="0">
                <a:latin typeface="Arial"/>
                <a:cs typeface="Arial"/>
              </a:rPr>
              <a:t>Activations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u="sng" spc="-3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inception-v3 </a:t>
            </a:r>
            <a:r>
              <a:rPr sz="800" u="sng" spc="-2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architecture</a:t>
            </a:r>
            <a:r>
              <a:rPr sz="800" spc="-20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800" spc="-65" dirty="0">
                <a:latin typeface="Arial"/>
                <a:cs typeface="Arial"/>
              </a:rPr>
              <a:t>[Szegedy </a:t>
            </a:r>
            <a:r>
              <a:rPr sz="800" spc="-5" dirty="0">
                <a:latin typeface="Arial"/>
                <a:cs typeface="Arial"/>
              </a:rPr>
              <a:t>et </a:t>
            </a:r>
            <a:r>
              <a:rPr sz="800" spc="-30" dirty="0">
                <a:latin typeface="Arial"/>
                <a:cs typeface="Arial"/>
              </a:rPr>
              <a:t>al. </a:t>
            </a:r>
            <a:r>
              <a:rPr sz="800" spc="-35" dirty="0">
                <a:latin typeface="Arial"/>
                <a:cs typeface="Arial"/>
              </a:rPr>
              <a:t>2015] </a:t>
            </a:r>
            <a:r>
              <a:rPr sz="800" spc="5" dirty="0">
                <a:latin typeface="Arial"/>
                <a:cs typeface="Arial"/>
              </a:rPr>
              <a:t>to </a:t>
            </a:r>
            <a:r>
              <a:rPr sz="800" spc="-45" dirty="0">
                <a:latin typeface="Arial"/>
                <a:cs typeface="Arial"/>
              </a:rPr>
              <a:t>image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70" dirty="0">
                <a:latin typeface="Arial"/>
                <a:cs typeface="Arial"/>
              </a:rPr>
              <a:t>Emma </a:t>
            </a:r>
            <a:r>
              <a:rPr sz="800" spc="-30" dirty="0">
                <a:latin typeface="Arial"/>
                <a:cs typeface="Arial"/>
              </a:rPr>
              <a:t>McIntosh,  </a:t>
            </a:r>
            <a:r>
              <a:rPr sz="800" spc="-50" dirty="0">
                <a:latin typeface="Arial"/>
                <a:cs typeface="Arial"/>
              </a:rPr>
              <a:t>used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r>
              <a:rPr sz="800" spc="-45" dirty="0">
                <a:latin typeface="Arial"/>
                <a:cs typeface="Arial"/>
              </a:rPr>
              <a:t> Figure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20" dirty="0">
                <a:latin typeface="Arial"/>
                <a:cs typeface="Arial"/>
              </a:rPr>
              <a:t>architecture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not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from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5" dirty="0">
                <a:latin typeface="Arial"/>
                <a:cs typeface="Arial"/>
              </a:rPr>
              <a:t>Taigman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et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30" dirty="0">
                <a:latin typeface="Arial"/>
                <a:cs typeface="Arial"/>
              </a:rPr>
              <a:t>al.</a:t>
            </a:r>
            <a:r>
              <a:rPr sz="800" spc="-45" dirty="0">
                <a:latin typeface="Arial"/>
                <a:cs typeface="Arial"/>
              </a:rPr>
              <a:t> 2014.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068" y="4164073"/>
            <a:ext cx="124714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15" dirty="0">
                <a:latin typeface="Arial"/>
                <a:cs typeface="Arial"/>
              </a:rPr>
              <a:t>Illustration </a:t>
            </a:r>
            <a:r>
              <a:rPr sz="800" spc="-35" dirty="0">
                <a:latin typeface="Arial"/>
                <a:cs typeface="Arial"/>
              </a:rPr>
              <a:t>by </a:t>
            </a:r>
            <a:r>
              <a:rPr sz="800" spc="-65" dirty="0">
                <a:latin typeface="Arial"/>
                <a:cs typeface="Arial"/>
              </a:rPr>
              <a:t>Lane </a:t>
            </a:r>
            <a:r>
              <a:rPr sz="800" spc="-30" dirty="0">
                <a:latin typeface="Arial"/>
                <a:cs typeface="Arial"/>
              </a:rPr>
              <a:t>McIntosh,  photos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40" dirty="0">
                <a:latin typeface="Arial"/>
                <a:cs typeface="Arial"/>
              </a:rPr>
              <a:t>Katie </a:t>
            </a:r>
            <a:r>
              <a:rPr sz="800" spc="-55" dirty="0">
                <a:latin typeface="Arial"/>
                <a:cs typeface="Arial"/>
              </a:rPr>
              <a:t>Cumnock  </a:t>
            </a:r>
            <a:r>
              <a:rPr sz="800" spc="-50" dirty="0">
                <a:latin typeface="Arial"/>
                <a:cs typeface="Arial"/>
              </a:rPr>
              <a:t>used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12789" y="2725719"/>
            <a:ext cx="3575967" cy="1863571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8A35-2AE7-D848-9935-92FCF419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491B-F8A1-434D-AA49-BE214285B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 Overview</a:t>
            </a:r>
          </a:p>
          <a:p>
            <a:r>
              <a:rPr lang="en-US" dirty="0"/>
              <a:t>CNN Architectures</a:t>
            </a:r>
          </a:p>
          <a:p>
            <a:r>
              <a:rPr lang="en-US"/>
              <a:t>CNN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4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Fast-forward to today: ConvNets are</a:t>
            </a:r>
            <a:r>
              <a:rPr spc="-95" dirty="0"/>
              <a:t> </a:t>
            </a:r>
            <a:r>
              <a:rPr spc="-5" dirty="0"/>
              <a:t>everywhere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73" y="2236855"/>
            <a:ext cx="193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[Toshev, Szegedy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098" y="4193753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[Guo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019" y="2128017"/>
            <a:ext cx="45339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latin typeface="Arial"/>
                <a:cs typeface="Arial"/>
              </a:rPr>
              <a:t>Images </a:t>
            </a:r>
            <a:r>
              <a:rPr sz="800" spc="-35" dirty="0">
                <a:latin typeface="Arial"/>
                <a:cs typeface="Arial"/>
              </a:rPr>
              <a:t>are </a:t>
            </a:r>
            <a:r>
              <a:rPr sz="800" spc="-50" dirty="0">
                <a:latin typeface="Arial"/>
                <a:cs typeface="Arial"/>
              </a:rPr>
              <a:t>examples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50" dirty="0">
                <a:latin typeface="Arial"/>
                <a:cs typeface="Arial"/>
              </a:rPr>
              <a:t>pose </a:t>
            </a:r>
            <a:r>
              <a:rPr sz="800" spc="-25" dirty="0">
                <a:latin typeface="Arial"/>
                <a:cs typeface="Arial"/>
              </a:rPr>
              <a:t>estimation, </a:t>
            </a:r>
            <a:r>
              <a:rPr sz="800" spc="-5" dirty="0">
                <a:latin typeface="Arial"/>
                <a:cs typeface="Arial"/>
              </a:rPr>
              <a:t>not </a:t>
            </a:r>
            <a:r>
              <a:rPr sz="800" spc="-25" dirty="0">
                <a:latin typeface="Arial"/>
                <a:cs typeface="Arial"/>
              </a:rPr>
              <a:t>actually </a:t>
            </a:r>
            <a:r>
              <a:rPr sz="800" spc="-10" dirty="0">
                <a:latin typeface="Arial"/>
                <a:cs typeface="Arial"/>
              </a:rPr>
              <a:t>from </a:t>
            </a:r>
            <a:r>
              <a:rPr sz="800" spc="-60" dirty="0">
                <a:latin typeface="Arial"/>
                <a:cs typeface="Arial"/>
              </a:rPr>
              <a:t>Toshev </a:t>
            </a:r>
            <a:r>
              <a:rPr sz="800" spc="10" dirty="0">
                <a:latin typeface="Arial"/>
                <a:cs typeface="Arial"/>
              </a:rPr>
              <a:t>&amp; </a:t>
            </a:r>
            <a:r>
              <a:rPr sz="800" spc="-75" dirty="0">
                <a:latin typeface="Arial"/>
                <a:cs typeface="Arial"/>
              </a:rPr>
              <a:t>Szegedy </a:t>
            </a:r>
            <a:r>
              <a:rPr sz="800" spc="-40" dirty="0">
                <a:latin typeface="Arial"/>
                <a:cs typeface="Arial"/>
              </a:rPr>
              <a:t>2014. </a:t>
            </a:r>
            <a:r>
              <a:rPr sz="800" spc="-35" dirty="0">
                <a:latin typeface="Arial"/>
                <a:cs typeface="Arial"/>
              </a:rPr>
              <a:t>Copyright </a:t>
            </a:r>
            <a:r>
              <a:rPr sz="800" spc="-65" dirty="0">
                <a:latin typeface="Arial"/>
                <a:cs typeface="Arial"/>
              </a:rPr>
              <a:t>Lane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30" dirty="0">
                <a:latin typeface="Arial"/>
                <a:cs typeface="Arial"/>
              </a:rPr>
              <a:t>McIntosh.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9074" y="708223"/>
            <a:ext cx="8405833" cy="1406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591" y="2611184"/>
            <a:ext cx="8344940" cy="158574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43322" y="4199744"/>
            <a:ext cx="312483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410" marR="5080" indent="-855344">
              <a:lnSpc>
                <a:spcPct val="1172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0" dirty="0">
                <a:latin typeface="Arial"/>
                <a:cs typeface="Arial"/>
              </a:rPr>
              <a:t>Xiaoxiao </a:t>
            </a:r>
            <a:r>
              <a:rPr sz="800" spc="-55" dirty="0">
                <a:latin typeface="Arial"/>
                <a:cs typeface="Arial"/>
              </a:rPr>
              <a:t>Guo, </a:t>
            </a:r>
            <a:r>
              <a:rPr sz="800" spc="-40" dirty="0">
                <a:latin typeface="Arial"/>
                <a:cs typeface="Arial"/>
              </a:rPr>
              <a:t>Satinder </a:t>
            </a:r>
            <a:r>
              <a:rPr sz="800" spc="-55" dirty="0">
                <a:latin typeface="Arial"/>
                <a:cs typeface="Arial"/>
              </a:rPr>
              <a:t>Singh, </a:t>
            </a:r>
            <a:r>
              <a:rPr sz="800" spc="-50" dirty="0">
                <a:latin typeface="Arial"/>
                <a:cs typeface="Arial"/>
              </a:rPr>
              <a:t>Honglak </a:t>
            </a:r>
            <a:r>
              <a:rPr sz="800" spc="-60" dirty="0">
                <a:latin typeface="Arial"/>
                <a:cs typeface="Arial"/>
              </a:rPr>
              <a:t>Lee, </a:t>
            </a:r>
            <a:r>
              <a:rPr sz="800" spc="-50" dirty="0">
                <a:latin typeface="Arial"/>
                <a:cs typeface="Arial"/>
              </a:rPr>
              <a:t>Richard Lewis, 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50" dirty="0">
                <a:latin typeface="Arial"/>
                <a:cs typeface="Arial"/>
              </a:rPr>
              <a:t>Xiaoshi Wang, </a:t>
            </a:r>
            <a:r>
              <a:rPr sz="800" spc="-40" dirty="0">
                <a:latin typeface="Arial"/>
                <a:cs typeface="Arial"/>
              </a:rPr>
              <a:t>2014.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6" y="57784"/>
            <a:ext cx="8225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Fast-forward to today: ConvNets are</a:t>
            </a:r>
            <a:r>
              <a:rPr spc="-95" dirty="0"/>
              <a:t> </a:t>
            </a:r>
            <a:r>
              <a:rPr spc="-5" dirty="0"/>
              <a:t>everywhere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324" y="2532130"/>
            <a:ext cx="1377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[Levy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9061" y="3974879"/>
            <a:ext cx="17716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i="1" spc="-5" dirty="0">
                <a:latin typeface="Arial"/>
                <a:cs typeface="Arial"/>
              </a:rPr>
              <a:t>[Sermanet et al.</a:t>
            </a:r>
            <a:r>
              <a:rPr sz="1400" i="1" spc="-8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2011]  [Ciresan et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al.]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0533" y="743398"/>
            <a:ext cx="4139523" cy="1780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3014" y="667773"/>
            <a:ext cx="2816019" cy="324119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95420" y="3947667"/>
            <a:ext cx="90614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9055" marR="5080" indent="-4699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Photos by Lane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McIntosh.  </a:t>
            </a:r>
            <a:r>
              <a:rPr sz="600" spc="-5" dirty="0">
                <a:latin typeface="Arial"/>
                <a:cs typeface="Arial"/>
              </a:rPr>
              <a:t>Copyright CS231n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2017.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324" y="4284726"/>
            <a:ext cx="17519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[Dieleman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549" y="3154693"/>
            <a:ext cx="4957365" cy="100369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43256" y="4207566"/>
            <a:ext cx="211391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60655" marR="5080" indent="-14859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From left to </a:t>
            </a:r>
            <a:r>
              <a:rPr sz="600" dirty="0">
                <a:latin typeface="Arial"/>
                <a:cs typeface="Arial"/>
              </a:rPr>
              <a:t>right: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public domain by NASA</a:t>
            </a:r>
            <a:r>
              <a:rPr sz="600" spc="-5" dirty="0">
                <a:latin typeface="Arial"/>
                <a:cs typeface="Arial"/>
              </a:rPr>
              <a:t>, usage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permitted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by  ESA/Hubble,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public domain by NASA</a:t>
            </a:r>
            <a:r>
              <a:rPr sz="600" spc="-5" dirty="0">
                <a:latin typeface="Arial"/>
                <a:cs typeface="Arial"/>
              </a:rPr>
              <a:t>, and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public</a:t>
            </a:r>
            <a:r>
              <a:rPr sz="600" u="sng" spc="-3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domain</a:t>
            </a:r>
            <a:r>
              <a:rPr sz="600" spc="-5" dirty="0"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6314" y="2558262"/>
            <a:ext cx="1151890" cy="23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 marR="5080" indent="-144145">
              <a:lnSpc>
                <a:spcPct val="114599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Levy et al. 2016.  Reproduced with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24" y="716423"/>
            <a:ext cx="3576567" cy="332104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3974" y="4101348"/>
            <a:ext cx="378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Whale </a:t>
            </a:r>
            <a:r>
              <a:rPr sz="1800" i="1" dirty="0">
                <a:latin typeface="Arial"/>
                <a:cs typeface="Arial"/>
              </a:rPr>
              <a:t>recognition, </a:t>
            </a:r>
            <a:r>
              <a:rPr sz="1800" i="1" spc="-5" dirty="0">
                <a:latin typeface="Arial"/>
                <a:cs typeface="Arial"/>
              </a:rPr>
              <a:t>Kaggle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Challenge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6538" y="4101348"/>
            <a:ext cx="232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Mnih </a:t>
            </a:r>
            <a:r>
              <a:rPr sz="1800" i="1" spc="-5" dirty="0">
                <a:latin typeface="Arial"/>
                <a:cs typeface="Arial"/>
              </a:rPr>
              <a:t>and Hinton,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2010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249" y="443950"/>
            <a:ext cx="175133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by Christin Khan is in the public domain  and originally </a:t>
            </a:r>
            <a:r>
              <a:rPr sz="600" dirty="0">
                <a:latin typeface="Arial"/>
                <a:cs typeface="Arial"/>
              </a:rPr>
              <a:t>came </a:t>
            </a:r>
            <a:r>
              <a:rPr sz="600" spc="-5" dirty="0">
                <a:latin typeface="Arial"/>
                <a:cs typeface="Arial"/>
              </a:rPr>
              <a:t>from the U.S.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NOAA.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9441" y="654698"/>
            <a:ext cx="3723792" cy="338276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88108" y="443950"/>
            <a:ext cx="157861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 marR="5080" indent="-6794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Photo and figure by Lane </a:t>
            </a:r>
            <a:r>
              <a:rPr sz="600" dirty="0">
                <a:latin typeface="Arial"/>
                <a:cs typeface="Arial"/>
              </a:rPr>
              <a:t>McIntosh; </a:t>
            </a:r>
            <a:r>
              <a:rPr sz="600" spc="-5" dirty="0">
                <a:latin typeface="Arial"/>
                <a:cs typeface="Arial"/>
              </a:rPr>
              <a:t>not actual  example from </a:t>
            </a:r>
            <a:r>
              <a:rPr sz="600" dirty="0">
                <a:latin typeface="Arial"/>
                <a:cs typeface="Arial"/>
              </a:rPr>
              <a:t>Mnih </a:t>
            </a:r>
            <a:r>
              <a:rPr sz="600" spc="-5" dirty="0">
                <a:latin typeface="Arial"/>
                <a:cs typeface="Arial"/>
              </a:rPr>
              <a:t>and Hinton, 2010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paper.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7856" y="1289062"/>
            <a:ext cx="17792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i="1" spc="-5" dirty="0">
                <a:latin typeface="Arial"/>
                <a:cs typeface="Arial"/>
              </a:rPr>
              <a:t>[Vinyals et al., 2015]  [Karpathy and</a:t>
            </a:r>
            <a:r>
              <a:rPr sz="1400" i="1" spc="-9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Fei-Fei,  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3508" y="228207"/>
            <a:ext cx="1482725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Image  Captioning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3448" y="233287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</a:rPr>
              <a:t>No</a:t>
            </a:r>
            <a:r>
              <a:rPr sz="1400" spc="-75" dirty="0">
                <a:solidFill>
                  <a:srgbClr val="38751C"/>
                </a:solidFill>
              </a:rPr>
              <a:t> </a:t>
            </a:r>
            <a:r>
              <a:rPr sz="1400" spc="-5" dirty="0">
                <a:solidFill>
                  <a:srgbClr val="38751C"/>
                </a:solidFill>
              </a:rPr>
              <a:t>errors</a:t>
            </a:r>
            <a:endParaRPr sz="1400"/>
          </a:p>
        </p:txBody>
      </p:sp>
      <p:sp>
        <p:nvSpPr>
          <p:cNvPr id="5" name="object 5"/>
          <p:cNvSpPr txBox="1"/>
          <p:nvPr/>
        </p:nvSpPr>
        <p:spPr>
          <a:xfrm>
            <a:off x="2775271" y="233287"/>
            <a:ext cx="983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0C131"/>
                </a:solidFill>
                <a:latin typeface="Arial"/>
                <a:cs typeface="Arial"/>
              </a:rPr>
              <a:t>Minor</a:t>
            </a:r>
            <a:r>
              <a:rPr sz="1400" spc="-80" dirty="0">
                <a:solidFill>
                  <a:srgbClr val="F0C13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0C131"/>
                </a:solidFill>
                <a:latin typeface="Arial"/>
                <a:cs typeface="Arial"/>
              </a:rPr>
              <a:t>errors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6644" y="233287"/>
            <a:ext cx="1456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9900"/>
                </a:solidFill>
                <a:latin typeface="Arial"/>
                <a:cs typeface="Arial"/>
              </a:rPr>
              <a:t>Somewhat</a:t>
            </a:r>
            <a:r>
              <a:rPr sz="1400" spc="-8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related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49" y="665243"/>
            <a:ext cx="2051695" cy="136726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562" y="2098645"/>
            <a:ext cx="188658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white teddy bear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in  the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011" y="2622469"/>
            <a:ext cx="1654301" cy="124072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6049" y="3930118"/>
            <a:ext cx="161671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riding a </a:t>
            </a:r>
            <a:r>
              <a:rPr sz="1200" i="1" spc="-5" dirty="0">
                <a:latin typeface="Arial"/>
                <a:cs typeface="Arial"/>
              </a:rPr>
              <a:t>wave</a:t>
            </a:r>
            <a:r>
              <a:rPr sz="1200" i="1" spc="-1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top of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06895" y="695026"/>
            <a:ext cx="1962296" cy="1307709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68122" y="2098645"/>
            <a:ext cx="155575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man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baseball  uniform throwing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1844" y="2619394"/>
            <a:ext cx="1689471" cy="1240722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74865" y="3930118"/>
            <a:ext cx="138747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54041" y="665248"/>
            <a:ext cx="2017195" cy="1344272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77270" y="2127620"/>
            <a:ext cx="147256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is holding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  cat </a:t>
            </a:r>
            <a:r>
              <a:rPr sz="1200" i="1" spc="-5" dirty="0">
                <a:latin typeface="Arial"/>
                <a:cs typeface="Arial"/>
              </a:rPr>
              <a:t>in her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02289" y="2636269"/>
            <a:ext cx="823913" cy="1240722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39060" y="3427970"/>
            <a:ext cx="2320925" cy="688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49974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All images are CC0 Public domain: 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8"/>
              </a:rPr>
              <a:t>https://pixabay.com/en/luggage-antique-cat-1643010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8"/>
              </a:rPr>
              <a:t>/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9"/>
              </a:rPr>
              <a:t>https://pixabay.com/en/teddy-plush-bears-cute-teddy-bear-1623436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9"/>
              </a:rPr>
              <a:t>/ 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0"/>
              </a:rPr>
              <a:t>https://pixabay.com/en/surf-wave-summer-sport-litoral-1668716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10"/>
              </a:rPr>
              <a:t>/ 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1"/>
              </a:rPr>
              <a:t>https://pixabay.com/en/woman-female-model-portrait-adult-983967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11"/>
              </a:rPr>
              <a:t>/ 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2"/>
              </a:rPr>
              <a:t>https://pixabay.com/en/handstand-lake-meditation-496008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12"/>
              </a:rPr>
              <a:t>/ 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3"/>
              </a:rPr>
              <a:t>https://pixabay.com/en/baseball-player-shortstop-infield-1045263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13"/>
              </a:rPr>
              <a:t>/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9060" y="4189969"/>
            <a:ext cx="19316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Captions generated by </a:t>
            </a:r>
            <a:r>
              <a:rPr sz="600" dirty="0">
                <a:latin typeface="Arial"/>
                <a:cs typeface="Arial"/>
              </a:rPr>
              <a:t>Justin Johnson </a:t>
            </a:r>
            <a:r>
              <a:rPr sz="600" spc="-5" dirty="0">
                <a:latin typeface="Arial"/>
                <a:cs typeface="Arial"/>
              </a:rPr>
              <a:t>using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4"/>
              </a:rPr>
              <a:t>Neuraltalk2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9531" y="3930118"/>
            <a:ext cx="1786889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beach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99" y="125224"/>
            <a:ext cx="3595792" cy="20226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11" y="2240095"/>
            <a:ext cx="3595767" cy="202262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549" y="4301554"/>
            <a:ext cx="3524885" cy="23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spc="-40" dirty="0">
                <a:latin typeface="Arial"/>
                <a:cs typeface="Arial"/>
              </a:rPr>
              <a:t>Figures </a:t>
            </a:r>
            <a:r>
              <a:rPr sz="600" spc="-20" dirty="0">
                <a:latin typeface="Arial"/>
                <a:cs typeface="Arial"/>
              </a:rPr>
              <a:t>copyright </a:t>
            </a:r>
            <a:r>
              <a:rPr sz="600" spc="-35" dirty="0">
                <a:latin typeface="Arial"/>
                <a:cs typeface="Arial"/>
              </a:rPr>
              <a:t>Justin </a:t>
            </a:r>
            <a:r>
              <a:rPr sz="600" spc="-40" dirty="0">
                <a:latin typeface="Arial"/>
                <a:cs typeface="Arial"/>
              </a:rPr>
              <a:t>Johnson, </a:t>
            </a:r>
            <a:r>
              <a:rPr sz="600" spc="-35" dirty="0">
                <a:latin typeface="Arial"/>
                <a:cs typeface="Arial"/>
              </a:rPr>
              <a:t>2015. </a:t>
            </a:r>
            <a:r>
              <a:rPr sz="600" spc="-40" dirty="0">
                <a:latin typeface="Arial"/>
                <a:cs typeface="Arial"/>
              </a:rPr>
              <a:t>Reproduced </a:t>
            </a:r>
            <a:r>
              <a:rPr sz="600" dirty="0">
                <a:latin typeface="Arial"/>
                <a:cs typeface="Arial"/>
              </a:rPr>
              <a:t>with </a:t>
            </a:r>
            <a:r>
              <a:rPr sz="600" spc="-30" dirty="0">
                <a:latin typeface="Arial"/>
                <a:cs typeface="Arial"/>
              </a:rPr>
              <a:t>permission. </a:t>
            </a:r>
            <a:r>
              <a:rPr sz="600" spc="-35" dirty="0">
                <a:latin typeface="Arial"/>
                <a:cs typeface="Arial"/>
              </a:rPr>
              <a:t>Generated using </a:t>
            </a:r>
            <a:r>
              <a:rPr sz="600" spc="-10" dirty="0">
                <a:latin typeface="Arial"/>
                <a:cs typeface="Arial"/>
              </a:rPr>
              <a:t>the </a:t>
            </a:r>
            <a:r>
              <a:rPr sz="600" spc="-25" dirty="0">
                <a:latin typeface="Arial"/>
                <a:cs typeface="Arial"/>
              </a:rPr>
              <a:t>Inceptionism </a:t>
            </a:r>
            <a:r>
              <a:rPr sz="600" spc="-30" dirty="0">
                <a:latin typeface="Arial"/>
                <a:cs typeface="Arial"/>
              </a:rPr>
              <a:t>approach  </a:t>
            </a:r>
            <a:r>
              <a:rPr sz="600" spc="-10" dirty="0">
                <a:latin typeface="Arial"/>
                <a:cs typeface="Arial"/>
              </a:rPr>
              <a:t>from </a:t>
            </a:r>
            <a:r>
              <a:rPr sz="600" spc="-50" dirty="0">
                <a:latin typeface="Arial"/>
                <a:cs typeface="Arial"/>
              </a:rPr>
              <a:t>a </a:t>
            </a:r>
            <a:r>
              <a:rPr sz="600" u="sng" spc="-2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blog post</a:t>
            </a:r>
            <a:r>
              <a:rPr sz="600" spc="-25" dirty="0">
                <a:solidFill>
                  <a:srgbClr val="1154CC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30" dirty="0">
                <a:latin typeface="Arial"/>
                <a:cs typeface="Arial"/>
              </a:rPr>
              <a:t>by </a:t>
            </a:r>
            <a:r>
              <a:rPr sz="600" spc="-40" dirty="0">
                <a:latin typeface="Arial"/>
                <a:cs typeface="Arial"/>
              </a:rPr>
              <a:t>Google</a:t>
            </a:r>
            <a:r>
              <a:rPr sz="600" spc="-70" dirty="0">
                <a:latin typeface="Arial"/>
                <a:cs typeface="Arial"/>
              </a:rPr>
              <a:t> </a:t>
            </a:r>
            <a:r>
              <a:rPr sz="600" spc="-45" dirty="0">
                <a:latin typeface="Arial"/>
                <a:cs typeface="Arial"/>
              </a:rPr>
              <a:t>Research.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42837" y="125224"/>
            <a:ext cx="2447092" cy="183530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6317" y="125224"/>
            <a:ext cx="2447095" cy="1835333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61690" y="4088382"/>
            <a:ext cx="1130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2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7"/>
              </a:rPr>
              <a:t>Original </a:t>
            </a:r>
            <a:r>
              <a:rPr sz="600" u="sng" spc="-3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7"/>
              </a:rPr>
              <a:t>image</a:t>
            </a:r>
            <a:r>
              <a:rPr sz="600" spc="-35" dirty="0">
                <a:solidFill>
                  <a:srgbClr val="1154CC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90" dirty="0">
                <a:latin typeface="Arial"/>
                <a:cs typeface="Arial"/>
              </a:rPr>
              <a:t>CC0 </a:t>
            </a:r>
            <a:r>
              <a:rPr sz="600" spc="-20" dirty="0">
                <a:latin typeface="Arial"/>
                <a:cs typeface="Arial"/>
              </a:rPr>
              <a:t>public</a:t>
            </a:r>
            <a:r>
              <a:rPr sz="600" spc="-12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1690" y="4179822"/>
            <a:ext cx="205930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u="sng" spc="-3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Starry </a:t>
            </a:r>
            <a:r>
              <a:rPr sz="600" u="sng" spc="-2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Night</a:t>
            </a:r>
            <a:r>
              <a:rPr sz="6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and </a:t>
            </a:r>
            <a:r>
              <a:rPr sz="600" u="sng" spc="-4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Tree Roots</a:t>
            </a:r>
            <a:r>
              <a:rPr sz="6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by </a:t>
            </a:r>
            <a:r>
              <a:rPr sz="600" spc="-45" dirty="0">
                <a:latin typeface="Arial"/>
                <a:cs typeface="Arial"/>
              </a:rPr>
              <a:t>Van </a:t>
            </a:r>
            <a:r>
              <a:rPr sz="600" spc="-50" dirty="0">
                <a:latin typeface="Arial"/>
                <a:cs typeface="Arial"/>
              </a:rPr>
              <a:t>Gogh </a:t>
            </a:r>
            <a:r>
              <a:rPr sz="600" spc="-25" dirty="0">
                <a:latin typeface="Arial"/>
                <a:cs typeface="Arial"/>
              </a:rPr>
              <a:t>are </a:t>
            </a:r>
            <a:r>
              <a:rPr sz="600" spc="-10" dirty="0">
                <a:latin typeface="Arial"/>
                <a:cs typeface="Arial"/>
              </a:rPr>
              <a:t>in the </a:t>
            </a:r>
            <a:r>
              <a:rPr sz="600" spc="-20" dirty="0">
                <a:latin typeface="Arial"/>
                <a:cs typeface="Arial"/>
              </a:rPr>
              <a:t>public </a:t>
            </a:r>
            <a:r>
              <a:rPr sz="600" spc="-25" dirty="0">
                <a:latin typeface="Arial"/>
                <a:cs typeface="Arial"/>
              </a:rPr>
              <a:t>domain  </a:t>
            </a:r>
            <a:r>
              <a:rPr sz="600" u="sng" spc="-4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8"/>
              </a:rPr>
              <a:t>Bokeh </a:t>
            </a:r>
            <a:r>
              <a:rPr sz="600" u="sng" spc="-3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8"/>
              </a:rPr>
              <a:t>image</a:t>
            </a:r>
            <a:r>
              <a:rPr sz="600" spc="-35" dirty="0">
                <a:solidFill>
                  <a:srgbClr val="1154CC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35" dirty="0">
                <a:latin typeface="Arial"/>
                <a:cs typeface="Arial"/>
              </a:rPr>
              <a:t>is </a:t>
            </a:r>
            <a:r>
              <a:rPr sz="600" spc="-10" dirty="0">
                <a:latin typeface="Arial"/>
                <a:cs typeface="Arial"/>
              </a:rPr>
              <a:t>in the </a:t>
            </a:r>
            <a:r>
              <a:rPr sz="600" spc="-20" dirty="0">
                <a:latin typeface="Arial"/>
                <a:cs typeface="Arial"/>
              </a:rPr>
              <a:t>public</a:t>
            </a:r>
            <a:r>
              <a:rPr sz="600" spc="-8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  <a:p>
            <a:pPr marL="12700" marR="582295">
              <a:lnSpc>
                <a:spcPct val="114599"/>
              </a:lnSpc>
            </a:pPr>
            <a:r>
              <a:rPr sz="600" spc="-35" dirty="0">
                <a:latin typeface="Arial"/>
                <a:cs typeface="Arial"/>
              </a:rPr>
              <a:t>Stylized </a:t>
            </a:r>
            <a:r>
              <a:rPr sz="600" spc="-40" dirty="0">
                <a:latin typeface="Arial"/>
                <a:cs typeface="Arial"/>
              </a:rPr>
              <a:t>images </a:t>
            </a:r>
            <a:r>
              <a:rPr sz="600" spc="-20" dirty="0">
                <a:latin typeface="Arial"/>
                <a:cs typeface="Arial"/>
              </a:rPr>
              <a:t>copyright </a:t>
            </a:r>
            <a:r>
              <a:rPr sz="600" spc="-35" dirty="0">
                <a:latin typeface="Arial"/>
                <a:cs typeface="Arial"/>
              </a:rPr>
              <a:t>Justin </a:t>
            </a:r>
            <a:r>
              <a:rPr sz="600" spc="-40" dirty="0">
                <a:latin typeface="Arial"/>
                <a:cs typeface="Arial"/>
              </a:rPr>
              <a:t>Johnson, </a:t>
            </a:r>
            <a:r>
              <a:rPr sz="600" spc="-30" dirty="0">
                <a:latin typeface="Arial"/>
                <a:cs typeface="Arial"/>
              </a:rPr>
              <a:t>2017;  </a:t>
            </a:r>
            <a:r>
              <a:rPr sz="600" spc="-25" dirty="0">
                <a:latin typeface="Arial"/>
                <a:cs typeface="Arial"/>
              </a:rPr>
              <a:t>reproduced </a:t>
            </a:r>
            <a:r>
              <a:rPr sz="600" dirty="0">
                <a:latin typeface="Arial"/>
                <a:cs typeface="Arial"/>
              </a:rPr>
              <a:t>with</a:t>
            </a:r>
            <a:r>
              <a:rPr sz="600" spc="-5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2837" y="2037595"/>
            <a:ext cx="2447097" cy="1835321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134" y="3417395"/>
            <a:ext cx="1517219" cy="744970"/>
          </a:xfrm>
          <a:prstGeom prst="rect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33609" y="3407867"/>
            <a:ext cx="1536700" cy="764540"/>
          </a:xfrm>
          <a:custGeom>
            <a:avLst/>
            <a:gdLst/>
            <a:ahLst/>
            <a:cxnLst/>
            <a:rect l="l" t="t" r="r" b="b"/>
            <a:pathLst>
              <a:path w="1536700" h="764539">
                <a:moveTo>
                  <a:pt x="0" y="0"/>
                </a:moveTo>
                <a:lnTo>
                  <a:pt x="1536271" y="0"/>
                </a:lnTo>
                <a:lnTo>
                  <a:pt x="1536271" y="764023"/>
                </a:lnTo>
                <a:lnTo>
                  <a:pt x="0" y="7640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6317" y="2037595"/>
            <a:ext cx="2447092" cy="1835321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78388" y="3468103"/>
            <a:ext cx="965722" cy="643563"/>
          </a:xfrm>
          <a:prstGeom prst="rect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8863" y="3458567"/>
            <a:ext cx="984885" cy="662940"/>
          </a:xfrm>
          <a:custGeom>
            <a:avLst/>
            <a:gdLst/>
            <a:ahLst/>
            <a:cxnLst/>
            <a:rect l="l" t="t" r="r" b="b"/>
            <a:pathLst>
              <a:path w="984885" h="662939">
                <a:moveTo>
                  <a:pt x="0" y="0"/>
                </a:moveTo>
                <a:lnTo>
                  <a:pt x="984773" y="0"/>
                </a:lnTo>
                <a:lnTo>
                  <a:pt x="984773" y="662623"/>
                </a:lnTo>
                <a:lnTo>
                  <a:pt x="0" y="6626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19209" y="1252384"/>
            <a:ext cx="941147" cy="744973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0062" y="4255904"/>
            <a:ext cx="2621280" cy="23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spc="-45" dirty="0">
                <a:latin typeface="Arial"/>
                <a:cs typeface="Arial"/>
              </a:rPr>
              <a:t>Gatys </a:t>
            </a:r>
            <a:r>
              <a:rPr sz="600" spc="-5" dirty="0">
                <a:latin typeface="Arial"/>
                <a:cs typeface="Arial"/>
              </a:rPr>
              <a:t>et </a:t>
            </a:r>
            <a:r>
              <a:rPr sz="600" spc="-20" dirty="0">
                <a:latin typeface="Arial"/>
                <a:cs typeface="Arial"/>
              </a:rPr>
              <a:t>al, </a:t>
            </a:r>
            <a:r>
              <a:rPr sz="600" spc="-25" dirty="0">
                <a:latin typeface="Arial"/>
                <a:cs typeface="Arial"/>
              </a:rPr>
              <a:t>“Image </a:t>
            </a:r>
            <a:r>
              <a:rPr sz="600" spc="-35" dirty="0">
                <a:latin typeface="Arial"/>
                <a:cs typeface="Arial"/>
              </a:rPr>
              <a:t>Style </a:t>
            </a:r>
            <a:r>
              <a:rPr sz="600" spc="-30" dirty="0">
                <a:latin typeface="Arial"/>
                <a:cs typeface="Arial"/>
              </a:rPr>
              <a:t>Transfer </a:t>
            </a:r>
            <a:r>
              <a:rPr sz="600" spc="-35" dirty="0">
                <a:latin typeface="Arial"/>
                <a:cs typeface="Arial"/>
              </a:rPr>
              <a:t>using </a:t>
            </a:r>
            <a:r>
              <a:rPr sz="600" spc="-25" dirty="0">
                <a:latin typeface="Arial"/>
                <a:cs typeface="Arial"/>
              </a:rPr>
              <a:t>Convolutional </a:t>
            </a:r>
            <a:r>
              <a:rPr sz="600" spc="-30" dirty="0">
                <a:latin typeface="Arial"/>
                <a:cs typeface="Arial"/>
              </a:rPr>
              <a:t>Neural </a:t>
            </a:r>
            <a:r>
              <a:rPr sz="600" spc="-20" dirty="0">
                <a:latin typeface="Arial"/>
                <a:cs typeface="Arial"/>
              </a:rPr>
              <a:t>Networks”, </a:t>
            </a:r>
            <a:r>
              <a:rPr sz="600" spc="-100" dirty="0">
                <a:latin typeface="Arial"/>
                <a:cs typeface="Arial"/>
              </a:rPr>
              <a:t>CVPR </a:t>
            </a:r>
            <a:r>
              <a:rPr sz="600" spc="-35" dirty="0">
                <a:latin typeface="Arial"/>
                <a:cs typeface="Arial"/>
              </a:rPr>
              <a:t>2016  </a:t>
            </a:r>
            <a:r>
              <a:rPr sz="600" spc="-45" dirty="0">
                <a:latin typeface="Arial"/>
                <a:cs typeface="Arial"/>
              </a:rPr>
              <a:t>Gatys </a:t>
            </a:r>
            <a:r>
              <a:rPr sz="600" spc="-5" dirty="0">
                <a:latin typeface="Arial"/>
                <a:cs typeface="Arial"/>
              </a:rPr>
              <a:t>et </a:t>
            </a:r>
            <a:r>
              <a:rPr sz="600" spc="-20" dirty="0">
                <a:latin typeface="Arial"/>
                <a:cs typeface="Arial"/>
              </a:rPr>
              <a:t>al, “Controlling </a:t>
            </a:r>
            <a:r>
              <a:rPr sz="600" spc="-30" dirty="0">
                <a:latin typeface="Arial"/>
                <a:cs typeface="Arial"/>
              </a:rPr>
              <a:t>Perceptual </a:t>
            </a:r>
            <a:r>
              <a:rPr sz="600" spc="-40" dirty="0">
                <a:latin typeface="Arial"/>
                <a:cs typeface="Arial"/>
              </a:rPr>
              <a:t>Factors </a:t>
            </a:r>
            <a:r>
              <a:rPr sz="600" spc="-10" dirty="0">
                <a:latin typeface="Arial"/>
                <a:cs typeface="Arial"/>
              </a:rPr>
              <a:t>in </a:t>
            </a:r>
            <a:r>
              <a:rPr sz="600" spc="-30" dirty="0">
                <a:latin typeface="Arial"/>
                <a:cs typeface="Arial"/>
              </a:rPr>
              <a:t>Neural </a:t>
            </a:r>
            <a:r>
              <a:rPr sz="600" spc="-35" dirty="0">
                <a:latin typeface="Arial"/>
                <a:cs typeface="Arial"/>
              </a:rPr>
              <a:t>Style </a:t>
            </a:r>
            <a:r>
              <a:rPr sz="600" spc="-25" dirty="0">
                <a:latin typeface="Arial"/>
                <a:cs typeface="Arial"/>
              </a:rPr>
              <a:t>Transfer”, </a:t>
            </a:r>
            <a:r>
              <a:rPr sz="600" spc="-100" dirty="0">
                <a:latin typeface="Arial"/>
                <a:cs typeface="Arial"/>
              </a:rPr>
              <a:t>CVPR</a:t>
            </a:r>
            <a:r>
              <a:rPr sz="600" spc="-75" dirty="0">
                <a:latin typeface="Arial"/>
                <a:cs typeface="Arial"/>
              </a:rPr>
              <a:t> </a:t>
            </a:r>
            <a:r>
              <a:rPr sz="600" spc="-35" dirty="0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049" y="1524736"/>
            <a:ext cx="8388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Arial"/>
                <a:cs typeface="Arial"/>
              </a:rPr>
              <a:t>Convolutional Neural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Networks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772" y="2426676"/>
            <a:ext cx="3799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(First </a:t>
            </a:r>
            <a:r>
              <a:rPr sz="2400" spc="-5" dirty="0">
                <a:latin typeface="Arial"/>
                <a:cs typeface="Arial"/>
              </a:rPr>
              <a:t>without the brain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stuff)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3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4" y="54736"/>
            <a:ext cx="4593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Fully </a:t>
            </a:r>
            <a:r>
              <a:rPr sz="3600" spc="-5" dirty="0"/>
              <a:t>Connected</a:t>
            </a:r>
            <a:r>
              <a:rPr sz="3600" spc="-85" dirty="0"/>
              <a:t> </a:t>
            </a:r>
            <a:r>
              <a:rPr sz="3600" spc="-5" dirty="0"/>
              <a:t>Layer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24248" y="904855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stretch </a:t>
            </a:r>
            <a:r>
              <a:rPr sz="2400" spc="-5" dirty="0">
                <a:latin typeface="Arial"/>
                <a:cs typeface="Arial"/>
              </a:rPr>
              <a:t>to 3072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03" y="2464252"/>
            <a:ext cx="10293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14" y="1836386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37" y="2353495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2158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0437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436" y="2282920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436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2158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137" y="2366470"/>
            <a:ext cx="169349" cy="17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924" y="2353495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643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924" y="2282920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2643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9491" y="2066995"/>
            <a:ext cx="542923" cy="257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1681" y="1836386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112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88013" y="259255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46368" y="2424070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7554" y="2371210"/>
            <a:ext cx="159149" cy="122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4488" y="2415395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22500" y="2360187"/>
            <a:ext cx="158899" cy="122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3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4" y="54736"/>
            <a:ext cx="4593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Fully </a:t>
            </a:r>
            <a:r>
              <a:rPr sz="3600" spc="-5" dirty="0"/>
              <a:t>Connected</a:t>
            </a:r>
            <a:r>
              <a:rPr sz="3600" spc="-85" dirty="0"/>
              <a:t> </a:t>
            </a:r>
            <a:r>
              <a:rPr sz="3600" spc="-5" dirty="0"/>
              <a:t>Layer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24248" y="904855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stretch </a:t>
            </a:r>
            <a:r>
              <a:rPr sz="2400" spc="-5" dirty="0">
                <a:latin typeface="Arial"/>
                <a:cs typeface="Arial"/>
              </a:rPr>
              <a:t>to 3072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03" y="2464252"/>
            <a:ext cx="10293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14" y="1836386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37" y="2353495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2158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0437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436" y="2282920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436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2158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137" y="2366470"/>
            <a:ext cx="169349" cy="17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924" y="2353495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643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924" y="2282920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2643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9491" y="2066995"/>
            <a:ext cx="542923" cy="257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1681" y="1836386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4590" y="3088208"/>
            <a:ext cx="267144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result </a:t>
            </a:r>
            <a:r>
              <a:rPr sz="1400" spc="-5" dirty="0">
                <a:latin typeface="Arial"/>
                <a:cs typeface="Arial"/>
              </a:rPr>
              <a:t>of taking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dot product  between </a:t>
            </a:r>
            <a:r>
              <a:rPr sz="1400" dirty="0">
                <a:latin typeface="Arial"/>
                <a:cs typeface="Arial"/>
              </a:rPr>
              <a:t>a row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and the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(a </a:t>
            </a:r>
            <a:r>
              <a:rPr sz="1400" spc="-5" dirty="0">
                <a:latin typeface="Arial"/>
                <a:cs typeface="Arial"/>
              </a:rPr>
              <a:t>3072-dimensional dot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112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013" y="259255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4012" y="2746069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7349" y="2629157"/>
            <a:ext cx="145199" cy="160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6368" y="2424070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67554" y="2371210"/>
            <a:ext cx="159149" cy="122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488" y="2415395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2500" y="2360187"/>
            <a:ext cx="158899" cy="122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216898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19" y="142575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142575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216898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95873" y="224836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482" y="41812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024" y="54736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Convolution</a:t>
            </a:r>
            <a:r>
              <a:rPr sz="3600" spc="-90" dirty="0"/>
              <a:t> </a:t>
            </a:r>
            <a:r>
              <a:rPr sz="3600" spc="-5" dirty="0"/>
              <a:t>Layer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824248" y="904855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396" y="3704121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2" y="2188697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423" y="3729023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216898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19" y="142575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142575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216898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24" y="54736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Convolution</a:t>
            </a:r>
            <a:r>
              <a:rPr sz="3600" spc="-90" dirty="0"/>
              <a:t> </a:t>
            </a:r>
            <a:r>
              <a:rPr sz="3600" spc="-5" dirty="0"/>
              <a:t>Layer</a:t>
            </a:r>
            <a:endParaRPr sz="3600"/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xfrm>
            <a:off x="685800" y="1161882"/>
            <a:ext cx="7886700" cy="2822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5" dirty="0"/>
              <a:t>32x32x3</a:t>
            </a:r>
            <a:r>
              <a:rPr spc="-10" dirty="0"/>
              <a:t> </a:t>
            </a:r>
            <a:r>
              <a:rPr spc="-5" dirty="0"/>
              <a:t>image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0" marR="69215" indent="0" algn="ctr">
              <a:lnSpc>
                <a:spcPct val="100000"/>
              </a:lnSpc>
              <a:buNone/>
            </a:pPr>
            <a:r>
              <a:rPr spc="-5" dirty="0"/>
              <a:t>5x5x3</a:t>
            </a:r>
            <a:r>
              <a:rPr spc="-10" dirty="0"/>
              <a:t> </a:t>
            </a:r>
            <a:r>
              <a:rPr spc="-5" dirty="0"/>
              <a:t>filter</a:t>
            </a:r>
          </a:p>
          <a:p>
            <a:pPr marL="1112520" indent="0">
              <a:lnSpc>
                <a:spcPct val="100000"/>
              </a:lnSpc>
              <a:spcBef>
                <a:spcPts val="1550"/>
              </a:spcBef>
              <a:buNone/>
            </a:pPr>
            <a:r>
              <a:rPr lang="en-US" sz="1800" spc="-5" dirty="0"/>
              <a:t>       </a:t>
            </a:r>
            <a:r>
              <a:rPr sz="1800" spc="-5" dirty="0"/>
              <a:t>32</a:t>
            </a:r>
            <a:endParaRPr sz="1800" dirty="0"/>
          </a:p>
          <a:p>
            <a:pPr marL="4458970">
              <a:lnSpc>
                <a:spcPct val="100000"/>
              </a:lnSpc>
              <a:spcBef>
                <a:spcPts val="1580"/>
              </a:spcBef>
            </a:pPr>
            <a:r>
              <a:rPr sz="1800" b="1" spc="-5" dirty="0">
                <a:latin typeface="Arial"/>
                <a:cs typeface="Arial"/>
              </a:rPr>
              <a:t>Convolve </a:t>
            </a:r>
            <a:r>
              <a:rPr sz="1800" spc="-5" dirty="0"/>
              <a:t>the filter with the</a:t>
            </a:r>
            <a:r>
              <a:rPr sz="1800" spc="-70" dirty="0"/>
              <a:t> </a:t>
            </a:r>
            <a:r>
              <a:rPr sz="1800" spc="-5" dirty="0"/>
              <a:t>image</a:t>
            </a:r>
            <a:endParaRPr sz="1800" dirty="0">
              <a:latin typeface="Arial"/>
              <a:cs typeface="Arial"/>
            </a:endParaRPr>
          </a:p>
          <a:p>
            <a:pPr marL="4458970" marR="5080">
              <a:lnSpc>
                <a:spcPct val="100699"/>
              </a:lnSpc>
            </a:pPr>
            <a:r>
              <a:rPr sz="1800" spc="-5" dirty="0"/>
              <a:t>i.e. </a:t>
            </a:r>
            <a:r>
              <a:rPr sz="1800" dirty="0"/>
              <a:t>“slide </a:t>
            </a:r>
            <a:r>
              <a:rPr sz="1800" spc="-5" dirty="0"/>
              <a:t>over the image</a:t>
            </a:r>
            <a:r>
              <a:rPr sz="1800" spc="-90" dirty="0"/>
              <a:t> </a:t>
            </a:r>
            <a:r>
              <a:rPr sz="1800" dirty="0"/>
              <a:t>spatially,  computing </a:t>
            </a:r>
            <a:r>
              <a:rPr sz="1800" spc="-5" dirty="0"/>
              <a:t>dot</a:t>
            </a:r>
            <a:r>
              <a:rPr sz="1800" spc="-25" dirty="0"/>
              <a:t> </a:t>
            </a:r>
            <a:r>
              <a:rPr sz="1800" spc="-5" dirty="0"/>
              <a:t>products”</a:t>
            </a:r>
            <a:endParaRPr sz="1800" dirty="0"/>
          </a:p>
        </p:txBody>
      </p:sp>
      <p:sp>
        <p:nvSpPr>
          <p:cNvPr id="9" name="object 9"/>
          <p:cNvSpPr/>
          <p:nvPr/>
        </p:nvSpPr>
        <p:spPr>
          <a:xfrm>
            <a:off x="4145891" y="245543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491" y="230473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910"/>
                </a:moveTo>
                <a:lnTo>
                  <a:pt x="0" y="150697"/>
                </a:lnTo>
                <a:lnTo>
                  <a:pt x="150699" y="0"/>
                </a:lnTo>
                <a:lnTo>
                  <a:pt x="150699" y="663211"/>
                </a:lnTo>
                <a:lnTo>
                  <a:pt x="0" y="813910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5891" y="230473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599" y="150697"/>
                </a:moveTo>
                <a:lnTo>
                  <a:pt x="0" y="150697"/>
                </a:lnTo>
                <a:lnTo>
                  <a:pt x="150699" y="0"/>
                </a:lnTo>
                <a:lnTo>
                  <a:pt x="282299" y="0"/>
                </a:lnTo>
                <a:lnTo>
                  <a:pt x="131599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5891" y="230473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891" y="230473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491" y="245542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75898" y="3811288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1482" y="4202917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7989" y="742473"/>
            <a:ext cx="1649164" cy="49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61114" y="1338147"/>
            <a:ext cx="3527381" cy="44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121313"/>
            <a:ext cx="4288790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Last time: Neural</a:t>
            </a:r>
            <a:r>
              <a:rPr sz="2800" spc="-90" dirty="0"/>
              <a:t> </a:t>
            </a:r>
            <a:r>
              <a:rPr sz="2800" spc="-5" dirty="0"/>
              <a:t>Networks</a:t>
            </a:r>
            <a:endParaRPr sz="2800"/>
          </a:p>
          <a:p>
            <a:pPr marL="45720" marR="1119505" indent="1905">
              <a:lnSpc>
                <a:spcPct val="157700"/>
              </a:lnSpc>
              <a:spcBef>
                <a:spcPts val="40"/>
              </a:spcBef>
            </a:pPr>
            <a:r>
              <a:rPr sz="2400" spc="-5" dirty="0"/>
              <a:t>Linear </a:t>
            </a:r>
            <a:r>
              <a:rPr sz="2400" dirty="0"/>
              <a:t>score </a:t>
            </a:r>
            <a:r>
              <a:rPr sz="2400" spc="-5" dirty="0"/>
              <a:t>function:  2-layer Neural</a:t>
            </a:r>
            <a:r>
              <a:rPr sz="2400" spc="-90" dirty="0"/>
              <a:t> </a:t>
            </a:r>
            <a:r>
              <a:rPr sz="2400" spc="-5" dirty="0"/>
              <a:t>Network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788244" y="1860646"/>
            <a:ext cx="448309" cy="14573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441" y="2196810"/>
            <a:ext cx="448309" cy="85661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6468" y="3053318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6468" y="1868638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8" y="328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7600" y="243142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63" y="2386267"/>
            <a:ext cx="448309" cy="47815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5165" y="2196810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7" y="200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1190" y="2852869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12045" y="2437620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6573" y="3100854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016" y="3100854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2462" y="303170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445" y="3532442"/>
            <a:ext cx="7521509" cy="795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683" y="3527692"/>
            <a:ext cx="7531100" cy="805180"/>
          </a:xfrm>
          <a:custGeom>
            <a:avLst/>
            <a:gdLst/>
            <a:ahLst/>
            <a:cxnLst/>
            <a:rect l="l" t="t" r="r" b="b"/>
            <a:pathLst>
              <a:path w="7531100" h="805179">
                <a:moveTo>
                  <a:pt x="0" y="0"/>
                </a:moveTo>
                <a:lnTo>
                  <a:pt x="7531049" y="0"/>
                </a:lnTo>
                <a:lnTo>
                  <a:pt x="7531049" y="805148"/>
                </a:lnTo>
                <a:lnTo>
                  <a:pt x="0" y="8051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216898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19" y="142575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142575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142575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216898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24" y="54736"/>
            <a:ext cx="370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Convolution</a:t>
            </a:r>
            <a:r>
              <a:rPr sz="3600" spc="-90" dirty="0"/>
              <a:t> </a:t>
            </a:r>
            <a:r>
              <a:rPr sz="3600" spc="-5" dirty="0"/>
              <a:t>Layer</a:t>
            </a:r>
            <a:endParaRPr sz="3600"/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xfrm>
            <a:off x="609600" y="1050940"/>
            <a:ext cx="7886700" cy="2822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spc="-5" dirty="0"/>
              <a:t>32x32x</a:t>
            </a:r>
            <a:r>
              <a:rPr spc="-5" dirty="0">
                <a:solidFill>
                  <a:srgbClr val="0000FF"/>
                </a:solidFill>
              </a:rPr>
              <a:t>3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spc="-5" dirty="0"/>
              <a:t>image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0" marR="69215" indent="0" algn="ctr">
              <a:lnSpc>
                <a:spcPct val="100000"/>
              </a:lnSpc>
              <a:buNone/>
            </a:pPr>
            <a:r>
              <a:rPr spc="-5" dirty="0"/>
              <a:t>5x5x</a:t>
            </a:r>
            <a:r>
              <a:rPr spc="-5" dirty="0">
                <a:solidFill>
                  <a:srgbClr val="0000FF"/>
                </a:solidFill>
              </a:rPr>
              <a:t>3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spc="-5" dirty="0"/>
              <a:t>filter</a:t>
            </a:r>
          </a:p>
          <a:p>
            <a:pPr marL="1112520" indent="0">
              <a:lnSpc>
                <a:spcPct val="100000"/>
              </a:lnSpc>
              <a:spcBef>
                <a:spcPts val="1550"/>
              </a:spcBef>
              <a:buNone/>
            </a:pPr>
            <a:r>
              <a:rPr lang="en-US" sz="1800" spc="-5" dirty="0"/>
              <a:t>        </a:t>
            </a:r>
            <a:r>
              <a:rPr sz="1800" spc="-5" dirty="0"/>
              <a:t>32</a:t>
            </a:r>
            <a:endParaRPr sz="1800" dirty="0"/>
          </a:p>
          <a:p>
            <a:pPr marL="4458970">
              <a:lnSpc>
                <a:spcPct val="100000"/>
              </a:lnSpc>
              <a:spcBef>
                <a:spcPts val="1580"/>
              </a:spcBef>
            </a:pPr>
            <a:r>
              <a:rPr sz="1800" b="1" spc="-5" dirty="0">
                <a:latin typeface="Arial"/>
                <a:cs typeface="Arial"/>
              </a:rPr>
              <a:t>Convolve </a:t>
            </a:r>
            <a:r>
              <a:rPr sz="1800" spc="-5" dirty="0"/>
              <a:t>the filter with the</a:t>
            </a:r>
            <a:r>
              <a:rPr sz="1800" spc="-70" dirty="0"/>
              <a:t> </a:t>
            </a:r>
            <a:r>
              <a:rPr sz="1800" spc="-5" dirty="0"/>
              <a:t>image</a:t>
            </a:r>
            <a:endParaRPr sz="1800" dirty="0">
              <a:latin typeface="Arial"/>
              <a:cs typeface="Arial"/>
            </a:endParaRPr>
          </a:p>
          <a:p>
            <a:pPr marL="4458970" marR="5080">
              <a:lnSpc>
                <a:spcPct val="100699"/>
              </a:lnSpc>
            </a:pPr>
            <a:r>
              <a:rPr sz="1800" spc="-5" dirty="0"/>
              <a:t>i.e. </a:t>
            </a:r>
            <a:r>
              <a:rPr sz="1800" dirty="0"/>
              <a:t>“slide </a:t>
            </a:r>
            <a:r>
              <a:rPr sz="1800" spc="-5" dirty="0"/>
              <a:t>over the image</a:t>
            </a:r>
            <a:r>
              <a:rPr sz="1800" spc="-90" dirty="0"/>
              <a:t> </a:t>
            </a:r>
            <a:r>
              <a:rPr sz="1800" dirty="0"/>
              <a:t>spatially,  computing </a:t>
            </a:r>
            <a:r>
              <a:rPr sz="1800" spc="-5" dirty="0"/>
              <a:t>dot</a:t>
            </a:r>
            <a:r>
              <a:rPr sz="1800" spc="-25" dirty="0"/>
              <a:t> </a:t>
            </a:r>
            <a:r>
              <a:rPr sz="1800" spc="-5" dirty="0"/>
              <a:t>products”</a:t>
            </a:r>
            <a:endParaRPr sz="1800" dirty="0"/>
          </a:p>
        </p:txBody>
      </p:sp>
      <p:sp>
        <p:nvSpPr>
          <p:cNvPr id="9" name="object 9"/>
          <p:cNvSpPr/>
          <p:nvPr/>
        </p:nvSpPr>
        <p:spPr>
          <a:xfrm>
            <a:off x="4145891" y="245543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491" y="230473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910"/>
                </a:moveTo>
                <a:lnTo>
                  <a:pt x="0" y="150697"/>
                </a:lnTo>
                <a:lnTo>
                  <a:pt x="150699" y="0"/>
                </a:lnTo>
                <a:lnTo>
                  <a:pt x="150699" y="663211"/>
                </a:lnTo>
                <a:lnTo>
                  <a:pt x="0" y="813910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5891" y="230473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599" y="150697"/>
                </a:moveTo>
                <a:lnTo>
                  <a:pt x="0" y="150697"/>
                </a:lnTo>
                <a:lnTo>
                  <a:pt x="150699" y="0"/>
                </a:lnTo>
                <a:lnTo>
                  <a:pt x="282299" y="0"/>
                </a:lnTo>
                <a:lnTo>
                  <a:pt x="131599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5891" y="230473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891" y="230473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491" y="245542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36539" y="339880"/>
            <a:ext cx="28905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 always extend the full  depth of the input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0540" y="1099185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8" y="0"/>
                </a:moveTo>
                <a:lnTo>
                  <a:pt x="0" y="48786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8290" y="1575306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74" y="0"/>
                </a:lnTo>
                <a:lnTo>
                  <a:pt x="42724" y="23484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88290" y="1575306"/>
            <a:ext cx="43180" cy="40640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74" y="0"/>
                </a:moveTo>
                <a:lnTo>
                  <a:pt x="0" y="40509"/>
                </a:lnTo>
                <a:lnTo>
                  <a:pt x="42724" y="23484"/>
                </a:lnTo>
                <a:lnTo>
                  <a:pt x="21774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5673" y="728098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7" y="0"/>
                </a:moveTo>
                <a:lnTo>
                  <a:pt x="0" y="22326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12615" y="93569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4"/>
                </a:moveTo>
                <a:lnTo>
                  <a:pt x="0" y="19477"/>
                </a:lnTo>
                <a:lnTo>
                  <a:pt x="41672" y="0"/>
                </a:lnTo>
                <a:lnTo>
                  <a:pt x="44442" y="313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12615" y="93569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4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75898" y="3811288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1482" y="4202917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6" y="231354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9998" y="2162845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96" y="2162845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998" y="2313542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5146" y="256979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646" y="233249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846" y="218309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946" y="256979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7" y="355471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3899" y="127734"/>
            <a:ext cx="309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</a:t>
            </a:r>
            <a:r>
              <a:rPr spc="-85" dirty="0"/>
              <a:t> </a:t>
            </a:r>
            <a:r>
              <a:rPr spc="-5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2" y="193407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5044" y="11908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187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5044" y="193407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1819" y="829306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57" y="1010247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0910" y="149377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8617" y="288571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7917" y="2870894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399" y="29624"/>
                </a:moveTo>
                <a:lnTo>
                  <a:pt x="0" y="274"/>
                </a:lnTo>
                <a:lnTo>
                  <a:pt x="45974" y="0"/>
                </a:lnTo>
                <a:lnTo>
                  <a:pt x="35399" y="2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7917" y="2870894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143992" y="2813123"/>
            <a:ext cx="47993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21082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result </a:t>
            </a:r>
            <a:r>
              <a:rPr sz="1800" spc="-5" dirty="0">
                <a:latin typeface="Arial"/>
                <a:cs typeface="Arial"/>
              </a:rPr>
              <a:t>of taking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dot product between the  filter and </a:t>
            </a:r>
            <a:r>
              <a:rPr sz="1800" dirty="0">
                <a:latin typeface="Arial"/>
                <a:cs typeface="Arial"/>
              </a:rPr>
              <a:t>a small </a:t>
            </a:r>
            <a:r>
              <a:rPr sz="1800" spc="-5" dirty="0">
                <a:latin typeface="Arial"/>
                <a:cs typeface="Arial"/>
              </a:rPr>
              <a:t>5x5x3 </a:t>
            </a:r>
            <a:r>
              <a:rPr sz="1800" dirty="0">
                <a:latin typeface="Arial"/>
                <a:cs typeface="Arial"/>
              </a:rPr>
              <a:t>chunk </a:t>
            </a:r>
            <a:r>
              <a:rPr sz="1800" spc="-5" dirty="0">
                <a:latin typeface="Arial"/>
                <a:cs typeface="Arial"/>
              </a:rPr>
              <a:t>of the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(i.e. </a:t>
            </a:r>
            <a:r>
              <a:rPr sz="1800" spc="-5" dirty="0">
                <a:latin typeface="Arial"/>
                <a:cs typeface="Arial"/>
              </a:rPr>
              <a:t>5*5*3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75-dimensional dot product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bias)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59064" y="1325297"/>
            <a:ext cx="282300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6691" y="4035816"/>
            <a:ext cx="1195743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36910" y="3968012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6" y="231354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9998" y="2162845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96" y="2162845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998" y="2313542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5146" y="256979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646" y="233249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846" y="218309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946" y="256979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7" y="355471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3899" y="127734"/>
            <a:ext cx="309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</a:t>
            </a:r>
            <a:r>
              <a:rPr spc="-85" dirty="0"/>
              <a:t> </a:t>
            </a:r>
            <a:r>
              <a:rPr spc="-5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2" y="193407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5044" y="11908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187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5044" y="193407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1819" y="829306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57" y="1010247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0910" y="149377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71892" y="257309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0537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80537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15440" y="2774823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4935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67160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4935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4935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4935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7160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53362" y="587554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36910" y="3968012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32452" y="3989853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99962" y="35125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4365" y="2101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4935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67160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4935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4935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4935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7160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8396" y="231354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9998" y="2162845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8396" y="2162845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8396" y="216284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9998" y="2313542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34643" y="2428645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5146" y="2569794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64646" y="233249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0846" y="2183095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946" y="256979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07517" y="355471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1819" y="14815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6910" y="39463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3899" y="127734"/>
            <a:ext cx="309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Convolution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Layer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2738" y="829306"/>
            <a:ext cx="2091689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04257" y="1010247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2195" y="121486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90910" y="149377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0623" y="200229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71892" y="257309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0537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0537" y="25573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15440" y="2774823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52910" y="2055020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45134" y="119084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52910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52910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2910" y="1190847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45134" y="2055020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122910" y="816154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10432" y="39681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77942" y="35125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82334" y="2101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21872" y="193407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5044" y="11908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1872" y="11908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1872" y="119084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35044" y="193407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184568" y="4932"/>
            <a:ext cx="4107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consider a second, </a:t>
            </a:r>
            <a:r>
              <a:rPr sz="2400" spc="-5" dirty="0">
                <a:solidFill>
                  <a:srgbClr val="38751C"/>
                </a:solidFill>
              </a:rPr>
              <a:t>green</a:t>
            </a:r>
            <a:r>
              <a:rPr sz="2400" spc="-100" dirty="0">
                <a:solidFill>
                  <a:srgbClr val="38751C"/>
                </a:solidFill>
              </a:rPr>
              <a:t> </a:t>
            </a:r>
            <a:r>
              <a:rPr sz="2400" spc="-5" dirty="0"/>
              <a:t>filter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872" y="17054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5044" y="962248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1872" y="9622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1872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1872" y="9622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5044" y="17054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3338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563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3338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3338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3338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5563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7" y="33261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1819" y="12529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910" y="37177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8894" y="234449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7539" y="23287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7539" y="23287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24842" y="2393824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Convolution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52713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4938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2713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713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2713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937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03713" y="587554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8834" y="37395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4411" y="330314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86110" y="172283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49349" y="157839"/>
            <a:ext cx="8189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For example, if we had </a:t>
            </a:r>
            <a:r>
              <a:rPr sz="2000" dirty="0"/>
              <a:t>6 </a:t>
            </a:r>
            <a:r>
              <a:rPr sz="2000" spc="-5" dirty="0"/>
              <a:t>5x5 filters, we’ll get </a:t>
            </a:r>
            <a:r>
              <a:rPr sz="2000" dirty="0"/>
              <a:t>6 separate </a:t>
            </a:r>
            <a:r>
              <a:rPr sz="2000" spc="-5" dirty="0"/>
              <a:t>activation</a:t>
            </a:r>
            <a:r>
              <a:rPr sz="2000" spc="-70" dirty="0"/>
              <a:t> </a:t>
            </a:r>
            <a:r>
              <a:rPr sz="2000" dirty="0"/>
              <a:t>maps:</a:t>
            </a:r>
            <a:endParaRPr sz="2000"/>
          </a:p>
        </p:txBody>
      </p:sp>
      <p:sp>
        <p:nvSpPr>
          <p:cNvPr id="32" name="object 32"/>
          <p:cNvSpPr/>
          <p:nvPr/>
        </p:nvSpPr>
        <p:spPr>
          <a:xfrm>
            <a:off x="6005112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97337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51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05112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51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97337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7512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49737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AC1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575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57512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75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49737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09912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02137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A7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099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912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9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2137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2312" y="182642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54537" y="96224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8B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623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B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62312" y="96224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62312" y="96224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54537" y="182642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92673" y="4173617"/>
            <a:ext cx="6399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stack </a:t>
            </a:r>
            <a:r>
              <a:rPr sz="2000" spc="-5" dirty="0">
                <a:latin typeface="Arial"/>
                <a:cs typeface="Arial"/>
              </a:rPr>
              <a:t>these up to get </a:t>
            </a:r>
            <a:r>
              <a:rPr sz="2000" dirty="0">
                <a:latin typeface="Arial"/>
                <a:cs typeface="Arial"/>
              </a:rPr>
              <a:t>a “new </a:t>
            </a:r>
            <a:r>
              <a:rPr sz="2000" spc="-5" dirty="0">
                <a:latin typeface="Arial"/>
                <a:cs typeface="Arial"/>
              </a:rPr>
              <a:t>image” of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49" y="219305"/>
            <a:ext cx="7517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Preview: </a:t>
            </a:r>
            <a:r>
              <a:rPr sz="1800" spc="-5" dirty="0"/>
              <a:t>ConvNet is </a:t>
            </a:r>
            <a:r>
              <a:rPr sz="1800" dirty="0"/>
              <a:t>a sequence </a:t>
            </a:r>
            <a:r>
              <a:rPr sz="1800" spc="-5" dirty="0"/>
              <a:t>of Convolution Layers, interspersed with  activation</a:t>
            </a:r>
            <a:r>
              <a:rPr sz="1800" spc="-10" dirty="0"/>
              <a:t> </a:t>
            </a:r>
            <a:r>
              <a:rPr sz="1800" spc="-5" dirty="0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074" y="18695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246" y="11262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74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74" y="11262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74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246" y="18695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2722" y="34901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3" y="1416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2" y="38818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240494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2320" y="2389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2320" y="2389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669" y="18695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4844" y="11262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1669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91669" y="11262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1669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4844" y="18695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7317" y="34901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1618" y="1416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6710" y="38818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94221" y="2483073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49" y="219305"/>
            <a:ext cx="7517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Preview: </a:t>
            </a:r>
            <a:r>
              <a:rPr sz="1800" spc="-5" dirty="0"/>
              <a:t>ConvNet is </a:t>
            </a:r>
            <a:r>
              <a:rPr sz="1800" dirty="0"/>
              <a:t>a sequence </a:t>
            </a:r>
            <a:r>
              <a:rPr sz="1800" spc="-5" dirty="0"/>
              <a:t>of Convolution Layers, interspersed with  activation</a:t>
            </a:r>
            <a:r>
              <a:rPr sz="1800" spc="-10" dirty="0"/>
              <a:t> </a:t>
            </a:r>
            <a:r>
              <a:rPr sz="1800" spc="-5" dirty="0"/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074" y="18695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246" y="11262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74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74" y="11262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74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246" y="18695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2722" y="34901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3" y="1416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2" y="38818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240494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2320" y="2389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2320" y="2389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4221" y="2483073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8695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4844" y="11262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91669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1669" y="11262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669" y="11262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4844" y="18695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77317" y="34901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1618" y="1416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6710" y="38818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25066" y="248114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5514" y="2465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55514" y="2465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37415" y="2559273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18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10  5x5x</a:t>
            </a:r>
            <a:r>
              <a:rPr sz="1800" b="1" spc="-5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4864" y="1945723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48038" y="12024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4864" y="12024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34863" y="12024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34863" y="1202497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8038" y="1945723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15861" y="248114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6309" y="2465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6309" y="2465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928210" y="2559273"/>
            <a:ext cx="749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4808" y="2297174"/>
            <a:ext cx="415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3705" y="395800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20511" y="356637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4813" y="14931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99" y="10940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2812" y="111437"/>
            <a:ext cx="19583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1864" y="61731"/>
            <a:ext cx="211899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sz="800" spc="-35" dirty="0">
                <a:latin typeface="Arial"/>
                <a:cs typeface="Arial"/>
              </a:rPr>
              <a:t>Visualization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75" dirty="0">
                <a:latin typeface="Arial"/>
                <a:cs typeface="Arial"/>
              </a:rPr>
              <a:t>VGG-16 </a:t>
            </a:r>
            <a:r>
              <a:rPr sz="800" spc="-35" dirty="0">
                <a:latin typeface="Arial"/>
                <a:cs typeface="Arial"/>
              </a:rPr>
              <a:t>by </a:t>
            </a:r>
            <a:r>
              <a:rPr sz="800" spc="-65" dirty="0">
                <a:latin typeface="Arial"/>
                <a:cs typeface="Arial"/>
              </a:rPr>
              <a:t>Lane </a:t>
            </a:r>
            <a:r>
              <a:rPr sz="800" spc="-30" dirty="0">
                <a:latin typeface="Arial"/>
                <a:cs typeface="Arial"/>
              </a:rPr>
              <a:t>McIntosh. </a:t>
            </a:r>
            <a:r>
              <a:rPr sz="800" spc="-75" dirty="0">
                <a:latin typeface="Arial"/>
                <a:cs typeface="Arial"/>
              </a:rPr>
              <a:t>VGG-16  </a:t>
            </a:r>
            <a:r>
              <a:rPr sz="800" spc="-20" dirty="0">
                <a:latin typeface="Arial"/>
                <a:cs typeface="Arial"/>
              </a:rPr>
              <a:t>architecture </a:t>
            </a:r>
            <a:r>
              <a:rPr sz="800" spc="-10" dirty="0">
                <a:latin typeface="Arial"/>
                <a:cs typeface="Arial"/>
              </a:rPr>
              <a:t>from </a:t>
            </a:r>
            <a:r>
              <a:rPr sz="800" spc="-45" dirty="0">
                <a:latin typeface="Arial"/>
                <a:cs typeface="Arial"/>
              </a:rPr>
              <a:t>[Simonyan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55" dirty="0">
                <a:latin typeface="Arial"/>
                <a:cs typeface="Arial"/>
              </a:rPr>
              <a:t>Zisserman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2014].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24" y="488424"/>
            <a:ext cx="9050531" cy="416664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899" y="109405"/>
            <a:ext cx="88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Preview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7145" y="3019768"/>
            <a:ext cx="3085243" cy="156832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8238" y="3125868"/>
            <a:ext cx="1176472" cy="145352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821" y="89949"/>
            <a:ext cx="6206062" cy="2857119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49" y="76899"/>
            <a:ext cx="4308841" cy="4455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8215" y="256374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8" y="0"/>
                </a:lnTo>
                <a:lnTo>
                  <a:pt x="6836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199" y="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8" y="0"/>
                </a:moveTo>
                <a:lnTo>
                  <a:pt x="957298" y="256374"/>
                </a:lnTo>
                <a:lnTo>
                  <a:pt x="0" y="256374"/>
                </a:lnTo>
                <a:lnTo>
                  <a:pt x="0" y="0"/>
                </a:lnTo>
                <a:lnTo>
                  <a:pt x="95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1921" y="170029"/>
            <a:ext cx="7163135" cy="25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39757" y="523731"/>
            <a:ext cx="25634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5x5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(32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3163" y="17012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824" y="1314597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4865" y="42782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8" y="0"/>
                </a:moveTo>
                <a:lnTo>
                  <a:pt x="0" y="11099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117" y="1509984"/>
            <a:ext cx="94882" cy="107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2164" y="2908094"/>
            <a:ext cx="4009048" cy="45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8141" y="1856301"/>
            <a:ext cx="3530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call </a:t>
            </a:r>
            <a:r>
              <a:rPr sz="1800" spc="-5" dirty="0">
                <a:latin typeface="Arial"/>
                <a:cs typeface="Arial"/>
              </a:rPr>
              <a:t>the layer </a:t>
            </a:r>
            <a:r>
              <a:rPr sz="1800" dirty="0">
                <a:latin typeface="Arial"/>
                <a:cs typeface="Arial"/>
              </a:rPr>
              <a:t>convolutional  </a:t>
            </a:r>
            <a:r>
              <a:rPr sz="1800" spc="-5" dirty="0">
                <a:latin typeface="Arial"/>
                <a:cs typeface="Arial"/>
              </a:rPr>
              <a:t>because it is </a:t>
            </a:r>
            <a:r>
              <a:rPr sz="1800" dirty="0">
                <a:latin typeface="Arial"/>
                <a:cs typeface="Arial"/>
              </a:rPr>
              <a:t>related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convolution  </a:t>
            </a:r>
            <a:r>
              <a:rPr sz="1800" spc="-5" dirty="0">
                <a:latin typeface="Arial"/>
                <a:cs typeface="Arial"/>
              </a:rPr>
              <a:t>of two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signals: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74109" y="3438543"/>
            <a:ext cx="0" cy="339090"/>
          </a:xfrm>
          <a:custGeom>
            <a:avLst/>
            <a:gdLst/>
            <a:ahLst/>
            <a:cxnLst/>
            <a:rect l="l" t="t" r="r" b="b"/>
            <a:pathLst>
              <a:path h="339089">
                <a:moveTo>
                  <a:pt x="0" y="33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33109" y="3342568"/>
            <a:ext cx="81999" cy="105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68188" y="3810382"/>
            <a:ext cx="3018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elementwise </a:t>
            </a:r>
            <a:r>
              <a:rPr sz="1400" dirty="0">
                <a:latin typeface="Arial"/>
                <a:cs typeface="Arial"/>
              </a:rPr>
              <a:t>multiplication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sum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filter and the </a:t>
            </a:r>
            <a:r>
              <a:rPr sz="1400" dirty="0">
                <a:latin typeface="Arial"/>
                <a:cs typeface="Arial"/>
              </a:rPr>
              <a:t>signal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(image)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04798" y="381841"/>
            <a:ext cx="19431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2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85" dirty="0">
                <a:solidFill>
                  <a:srgbClr val="FF0000"/>
                </a:solidFill>
              </a:rPr>
              <a:t> </a:t>
            </a:r>
            <a:r>
              <a:rPr sz="1800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sp>
        <p:nvSpPr>
          <p:cNvPr id="17" name="object 17"/>
          <p:cNvSpPr/>
          <p:nvPr/>
        </p:nvSpPr>
        <p:spPr>
          <a:xfrm>
            <a:off x="4908589" y="17872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3260" y="436426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9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122" y="2549569"/>
            <a:ext cx="109917" cy="88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824" y="260136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43997" y="4363303"/>
            <a:ext cx="1065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Figure </a:t>
            </a:r>
            <a:r>
              <a:rPr sz="600" spc="-20" dirty="0">
                <a:latin typeface="Arial"/>
                <a:cs typeface="Arial"/>
              </a:rPr>
              <a:t>copyright </a:t>
            </a:r>
            <a:r>
              <a:rPr sz="600" spc="-25" dirty="0">
                <a:latin typeface="Arial"/>
                <a:cs typeface="Arial"/>
              </a:rPr>
              <a:t>Andrej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3441"/>
            <a:ext cx="5831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Next: Convolutional Neural</a:t>
            </a:r>
            <a:r>
              <a:rPr sz="2800" spc="-85" dirty="0"/>
              <a:t> </a:t>
            </a:r>
            <a:r>
              <a:rPr sz="2800" spc="-5" dirty="0"/>
              <a:t>Networks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4349" y="1113222"/>
            <a:ext cx="8839182" cy="2688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9543" y="3638295"/>
            <a:ext cx="20764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Illustration of LeCun et al. 1998 from CS231n 2017 Lecture</a:t>
            </a:r>
            <a:r>
              <a:rPr sz="600" spc="-5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4149"/>
            <a:ext cx="9143981" cy="437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199" y="0"/>
            <a:ext cx="687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preview: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175" y="2088273"/>
            <a:ext cx="2192645" cy="200244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1267097" y="245481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8699" y="2304120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097" y="23041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7097" y="2304120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097" y="23041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8699" y="2454817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3344" y="25699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3344" y="25699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3847" y="271106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3347" y="247376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9546" y="232437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5646" y="271106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36223" y="369599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0" y="40876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07534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3745" y="133212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0573" y="13321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573" y="13321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0573" y="13321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3745" y="207534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00525" y="970580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2958" y="1151522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0896" y="13561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90895" y="13561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9611" y="163504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9324" y="21435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9324" y="21435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00592" y="271436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9238" y="26986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09238" y="269864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544146" y="2916098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3636" y="2196295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95861" y="1332122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03636" y="1332122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3636" y="13321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03636" y="1332122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95861" y="2196295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82059" y="728829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1158" y="410947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8659" y="365379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33062" y="224281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139965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139965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8719" y="139965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8719" y="139965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7112" y="139965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7112" y="2485502"/>
            <a:ext cx="200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=&gt; 5x5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094855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094855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094855"/>
            <a:ext cx="286893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b="1" spc="-5" dirty="0">
                <a:latin typeface="Arial"/>
                <a:cs typeface="Arial"/>
              </a:rPr>
              <a:t>=&gt; 3x3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9119" y="2257420"/>
            <a:ext cx="2285995" cy="609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4299" y="3514618"/>
            <a:ext cx="2971794" cy="295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449" y="839045"/>
            <a:ext cx="5175885" cy="3454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2384" marR="105092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b="1" dirty="0">
                <a:latin typeface="Arial"/>
                <a:cs typeface="Arial"/>
              </a:rPr>
              <a:t>Mark I </a:t>
            </a:r>
            <a:r>
              <a:rPr sz="1600" b="1" spc="-5" dirty="0">
                <a:latin typeface="Arial"/>
                <a:cs typeface="Arial"/>
              </a:rPr>
              <a:t>Perceptron </a:t>
            </a:r>
            <a:r>
              <a:rPr sz="1600" dirty="0">
                <a:latin typeface="Arial"/>
                <a:cs typeface="Arial"/>
              </a:rPr>
              <a:t>machine </a:t>
            </a:r>
            <a:r>
              <a:rPr sz="1600" spc="-5" dirty="0">
                <a:latin typeface="Arial"/>
                <a:cs typeface="Arial"/>
              </a:rPr>
              <a:t>was the first  implementation of the perceptron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algorithm.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2384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machine </a:t>
            </a:r>
            <a:r>
              <a:rPr sz="1600" spc="-5" dirty="0">
                <a:latin typeface="Arial"/>
                <a:cs typeface="Arial"/>
              </a:rPr>
              <a:t>was </a:t>
            </a:r>
            <a:r>
              <a:rPr sz="1600" dirty="0">
                <a:latin typeface="Arial"/>
                <a:cs typeface="Arial"/>
              </a:rPr>
              <a:t>connected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a camera </a:t>
            </a:r>
            <a:r>
              <a:rPr sz="1600" spc="-5" dirty="0">
                <a:latin typeface="Arial"/>
                <a:cs typeface="Arial"/>
              </a:rPr>
              <a:t>that used  20×20 </a:t>
            </a:r>
            <a:r>
              <a:rPr sz="1600" dirty="0">
                <a:latin typeface="Arial"/>
                <a:cs typeface="Arial"/>
              </a:rPr>
              <a:t>cadmium sulfide </a:t>
            </a:r>
            <a:r>
              <a:rPr sz="1600" spc="-5" dirty="0">
                <a:latin typeface="Arial"/>
                <a:cs typeface="Arial"/>
              </a:rPr>
              <a:t>photocells to produce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400-pixel  image.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recognized</a:t>
            </a:r>
            <a:endParaRPr sz="16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letters of 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alphabet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rule: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Frank Rosenblatt, ~1957: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Perceptron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5817" y="2961144"/>
            <a:ext cx="1697271" cy="96839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1067" y="2956393"/>
            <a:ext cx="1706880" cy="978535"/>
          </a:xfrm>
          <a:custGeom>
            <a:avLst/>
            <a:gdLst/>
            <a:ahLst/>
            <a:cxnLst/>
            <a:rect l="l" t="t" r="r" b="b"/>
            <a:pathLst>
              <a:path w="1706879" h="978535">
                <a:moveTo>
                  <a:pt x="0" y="0"/>
                </a:moveTo>
                <a:lnTo>
                  <a:pt x="1706796" y="0"/>
                </a:lnTo>
                <a:lnTo>
                  <a:pt x="1706796" y="977923"/>
                </a:lnTo>
                <a:lnTo>
                  <a:pt x="0" y="9779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4" y="136616"/>
            <a:ext cx="2390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A </a:t>
            </a:r>
            <a:r>
              <a:rPr sz="2600" spc="-5" dirty="0"/>
              <a:t>bit of</a:t>
            </a:r>
            <a:r>
              <a:rPr sz="2600" spc="-100" dirty="0"/>
              <a:t> </a:t>
            </a:r>
            <a:r>
              <a:rPr sz="2600" spc="-5" dirty="0"/>
              <a:t>history...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6334520" y="4359517"/>
            <a:ext cx="1965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by Rocky Acosta 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1563" y="245999"/>
            <a:ext cx="3350993" cy="4033041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094855"/>
            <a:ext cx="30549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094855"/>
            <a:ext cx="305498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3?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195" y="85520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19" y="27247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174" y="122299"/>
            <a:ext cx="4386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1" y="1370034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68" y="2710130"/>
            <a:ext cx="340931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apply 3x3 filter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on  7x7 input with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74" y="62842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0048" y="15190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5920" y="187080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0293" y="85074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0161" y="836635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286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681439" y="625507"/>
            <a:ext cx="25025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size: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dirty="0">
                <a:latin typeface="Arial"/>
                <a:cs typeface="Arial"/>
              </a:rPr>
              <a:t>(N - </a:t>
            </a:r>
            <a:r>
              <a:rPr sz="2400" b="1" spc="-5" dirty="0">
                <a:latin typeface="Arial"/>
                <a:cs typeface="Arial"/>
              </a:rPr>
              <a:t>F) </a:t>
            </a:r>
            <a:r>
              <a:rPr sz="2400" b="1" dirty="0">
                <a:latin typeface="Arial"/>
                <a:cs typeface="Arial"/>
              </a:rPr>
              <a:t>/ </a:t>
            </a:r>
            <a:r>
              <a:rPr sz="2400" b="1" spc="-5" dirty="0">
                <a:latin typeface="Arial"/>
                <a:cs typeface="Arial"/>
              </a:rPr>
              <a:t>stride </a:t>
            </a:r>
            <a:r>
              <a:rPr sz="2400" b="1" dirty="0">
                <a:latin typeface="Arial"/>
                <a:cs typeface="Arial"/>
              </a:rPr>
              <a:t>+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39" y="1711354"/>
            <a:ext cx="432308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e.g. </a:t>
            </a:r>
            <a:r>
              <a:rPr sz="2400" dirty="0">
                <a:latin typeface="Arial"/>
                <a:cs typeface="Arial"/>
              </a:rPr>
              <a:t>N = </a:t>
            </a:r>
            <a:r>
              <a:rPr sz="2400" spc="-5" dirty="0">
                <a:latin typeface="Arial"/>
                <a:cs typeface="Arial"/>
              </a:rPr>
              <a:t>7, </a:t>
            </a:r>
            <a:r>
              <a:rPr sz="2400" dirty="0">
                <a:latin typeface="Arial"/>
                <a:cs typeface="Arial"/>
              </a:rPr>
              <a:t>F =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stride 1 </a:t>
            </a:r>
            <a:r>
              <a:rPr sz="2400" spc="-5" dirty="0">
                <a:latin typeface="Arial"/>
                <a:cs typeface="Arial"/>
              </a:rPr>
              <a:t>=&gt; </a:t>
            </a:r>
            <a:r>
              <a:rPr sz="2400" dirty="0">
                <a:latin typeface="Arial"/>
                <a:cs typeface="Arial"/>
              </a:rPr>
              <a:t>(7 - </a:t>
            </a:r>
            <a:r>
              <a:rPr sz="2400" spc="-5" dirty="0">
                <a:latin typeface="Arial"/>
                <a:cs typeface="Arial"/>
              </a:rPr>
              <a:t>3)/1 </a:t>
            </a:r>
            <a:r>
              <a:rPr sz="2400" dirty="0">
                <a:latin typeface="Arial"/>
                <a:cs typeface="Arial"/>
              </a:rPr>
              <a:t>+ 1 =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stride 2 </a:t>
            </a:r>
            <a:r>
              <a:rPr sz="2400" spc="-5" dirty="0">
                <a:latin typeface="Arial"/>
                <a:cs typeface="Arial"/>
              </a:rPr>
              <a:t>=&gt; </a:t>
            </a:r>
            <a:r>
              <a:rPr sz="2400" dirty="0">
                <a:latin typeface="Arial"/>
                <a:cs typeface="Arial"/>
              </a:rPr>
              <a:t>(7 - </a:t>
            </a:r>
            <a:r>
              <a:rPr sz="2400" spc="-5" dirty="0">
                <a:latin typeface="Arial"/>
                <a:cs typeface="Arial"/>
              </a:rPr>
              <a:t>3)/2 </a:t>
            </a:r>
            <a:r>
              <a:rPr sz="2400" dirty="0">
                <a:latin typeface="Arial"/>
                <a:cs typeface="Arial"/>
              </a:rPr>
              <a:t>+ 1 =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stride 3 </a:t>
            </a:r>
            <a:r>
              <a:rPr sz="2400" spc="-5" dirty="0">
                <a:latin typeface="Arial"/>
                <a:cs typeface="Arial"/>
              </a:rPr>
              <a:t>=&gt; </a:t>
            </a:r>
            <a:r>
              <a:rPr sz="2400" dirty="0">
                <a:latin typeface="Arial"/>
                <a:cs typeface="Arial"/>
              </a:rPr>
              <a:t>(7 - </a:t>
            </a:r>
            <a:r>
              <a:rPr sz="2400" spc="-5" dirty="0">
                <a:latin typeface="Arial"/>
                <a:cs typeface="Arial"/>
              </a:rPr>
              <a:t>3)/3 </a:t>
            </a:r>
            <a:r>
              <a:rPr sz="2400" dirty="0">
                <a:latin typeface="Arial"/>
                <a:cs typeface="Arial"/>
              </a:rPr>
              <a:t>+ 1 = </a:t>
            </a:r>
            <a:r>
              <a:rPr sz="2400" spc="-5" dirty="0">
                <a:latin typeface="Arial"/>
                <a:cs typeface="Arial"/>
              </a:rPr>
              <a:t>2.33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:\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26725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6" y="942410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44" y="1086238"/>
            <a:ext cx="5286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585" y="3438221"/>
            <a:ext cx="241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424242"/>
                </a:solidFill>
                <a:latin typeface="Arial"/>
                <a:cs typeface="Arial"/>
              </a:rPr>
              <a:t>(recall:)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(N -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/ stride +</a:t>
            </a:r>
            <a:r>
              <a:rPr sz="2400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26725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4" y="1086238"/>
            <a:ext cx="52863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7x7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6" y="942410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267259"/>
            <a:ext cx="7386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4" y="1086238"/>
            <a:ext cx="555244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7x7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in general, </a:t>
            </a:r>
            <a:r>
              <a:rPr sz="2000" dirty="0">
                <a:latin typeface="Arial"/>
                <a:cs typeface="Arial"/>
              </a:rPr>
              <a:t>common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see </a:t>
            </a:r>
            <a:r>
              <a:rPr sz="2000" spc="-5" dirty="0">
                <a:latin typeface="Arial"/>
                <a:cs typeface="Arial"/>
              </a:rPr>
              <a:t>CONV layers with  </a:t>
            </a:r>
            <a:r>
              <a:rPr sz="2000" dirty="0">
                <a:latin typeface="Arial"/>
                <a:cs typeface="Arial"/>
              </a:rPr>
              <a:t>stride </a:t>
            </a:r>
            <a:r>
              <a:rPr sz="2000" spc="-5" dirty="0">
                <a:latin typeface="Arial"/>
                <a:cs typeface="Arial"/>
              </a:rPr>
              <a:t>1, filters of </a:t>
            </a:r>
            <a:r>
              <a:rPr sz="2000" dirty="0">
                <a:latin typeface="Arial"/>
                <a:cs typeface="Arial"/>
              </a:rPr>
              <a:t>size </a:t>
            </a:r>
            <a:r>
              <a:rPr sz="2000" spc="-5" dirty="0">
                <a:latin typeface="Arial"/>
                <a:cs typeface="Arial"/>
              </a:rPr>
              <a:t>FxF, and </a:t>
            </a:r>
            <a:r>
              <a:rPr sz="2000" dirty="0">
                <a:latin typeface="Arial"/>
                <a:cs typeface="Arial"/>
              </a:rPr>
              <a:t>zero-padding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  </a:t>
            </a:r>
            <a:r>
              <a:rPr sz="2000" dirty="0">
                <a:latin typeface="Arial"/>
                <a:cs typeface="Arial"/>
              </a:rPr>
              <a:t>(F-1)/2. (will </a:t>
            </a:r>
            <a:r>
              <a:rPr sz="2000" spc="-5" dirty="0">
                <a:latin typeface="Arial"/>
                <a:cs typeface="Arial"/>
              </a:rPr>
              <a:t>preserve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spatially)</a:t>
            </a:r>
            <a:endParaRPr sz="2000">
              <a:latin typeface="Arial"/>
              <a:cs typeface="Arial"/>
            </a:endParaRPr>
          </a:p>
          <a:p>
            <a:pPr marL="504825" marR="2295525" indent="-492759" algn="just">
              <a:lnSpc>
                <a:spcPct val="100000"/>
              </a:lnSpc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F = 3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1  F = 5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2  F = 7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6" y="942410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9" y="197905"/>
            <a:ext cx="2297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Remember back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799" y="474130"/>
            <a:ext cx="80613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E.g. 32x32 input </a:t>
            </a:r>
            <a:r>
              <a:rPr sz="1800" dirty="0">
                <a:latin typeface="Arial"/>
                <a:cs typeface="Arial"/>
              </a:rPr>
              <a:t>convolved repeatedly </a:t>
            </a:r>
            <a:r>
              <a:rPr sz="1800" spc="-5" dirty="0">
                <a:latin typeface="Arial"/>
                <a:cs typeface="Arial"/>
              </a:rPr>
              <a:t>with 5x5 filters </a:t>
            </a:r>
            <a:r>
              <a:rPr sz="1800" dirty="0">
                <a:latin typeface="Arial"/>
                <a:cs typeface="Arial"/>
              </a:rPr>
              <a:t>shrinks volumes spatially!  (32 -&gt; </a:t>
            </a:r>
            <a:r>
              <a:rPr sz="1800" spc="-5" dirty="0">
                <a:latin typeface="Arial"/>
                <a:cs typeface="Arial"/>
              </a:rPr>
              <a:t>28 </a:t>
            </a:r>
            <a:r>
              <a:rPr sz="1800" dirty="0">
                <a:latin typeface="Arial"/>
                <a:cs typeface="Arial"/>
              </a:rPr>
              <a:t>-&gt; </a:t>
            </a:r>
            <a:r>
              <a:rPr sz="1800" spc="-5" dirty="0">
                <a:latin typeface="Arial"/>
                <a:cs typeface="Arial"/>
              </a:rPr>
              <a:t>24 ...). Shrinking too fast is not good, doesn’t work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well.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774" y="2326372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946" y="158314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774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774" y="158314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774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946" y="2326372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8423" y="394702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2723" y="187385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812" y="43386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7571" y="286179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8020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48020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29921" y="2939920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7369" y="2326372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0544" y="158314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7369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27369" y="158314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7369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0544" y="2326372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13016" y="394702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7318" y="187385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2410" y="43386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766" y="286179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1214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1214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73115" y="2939920"/>
            <a:ext cx="749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18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10  5x5x</a:t>
            </a:r>
            <a:r>
              <a:rPr sz="1800" b="1" spc="-5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0564" y="2326372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3738" y="158314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0564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0564" y="158314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0564" y="1583146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83738" y="2326372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51560" y="286179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82009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82009" y="2846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963910" y="2939920"/>
            <a:ext cx="749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CONV,  ReLU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80507" y="2677830"/>
            <a:ext cx="415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09405" y="433865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56211" y="394702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0512" y="187385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4" y="267259"/>
            <a:ext cx="5481320" cy="293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32x32x3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10 5x5 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spc="-5" dirty="0">
                <a:latin typeface="Arial"/>
                <a:cs typeface="Arial"/>
              </a:rPr>
              <a:t>1, pad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Output </a:t>
            </a:r>
            <a:r>
              <a:rPr sz="3000" dirty="0">
                <a:latin typeface="Arial"/>
                <a:cs typeface="Arial"/>
              </a:rPr>
              <a:t>volume size: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6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3411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386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3411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5360" y="109350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5009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5008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7858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46858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858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46858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4" y="267259"/>
            <a:ext cx="5539105" cy="385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3000" b="1" spc="-5" dirty="0">
                <a:latin typeface="Arial"/>
                <a:cs typeface="Arial"/>
              </a:rPr>
              <a:t>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3000" spc="-5" dirty="0">
                <a:latin typeface="Arial"/>
                <a:cs typeface="Arial"/>
              </a:rPr>
              <a:t>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z="3000" dirty="0">
                <a:latin typeface="Arial"/>
                <a:cs typeface="Arial"/>
              </a:rPr>
              <a:t>, </a:t>
            </a:r>
            <a:r>
              <a:rPr sz="3000" spc="-5" dirty="0">
                <a:latin typeface="Arial"/>
                <a:cs typeface="Arial"/>
              </a:rPr>
              <a:t>pad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Output </a:t>
            </a:r>
            <a:r>
              <a:rPr sz="3000" dirty="0">
                <a:latin typeface="Arial"/>
                <a:cs typeface="Arial"/>
              </a:rPr>
              <a:t>volume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size: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(</a:t>
            </a: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sz="3000" spc="-5" dirty="0">
                <a:latin typeface="Arial"/>
                <a:cs typeface="Arial"/>
              </a:rPr>
              <a:t>+2*</a:t>
            </a:r>
            <a:r>
              <a:rPr sz="3000" spc="-5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r>
              <a:rPr sz="3000" spc="-5" dirty="0">
                <a:latin typeface="Arial"/>
                <a:cs typeface="Arial"/>
              </a:rPr>
              <a:t>-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3000" spc="-5" dirty="0">
                <a:latin typeface="Arial"/>
                <a:cs typeface="Arial"/>
              </a:rPr>
              <a:t>)/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z="3000" spc="-5" dirty="0">
                <a:latin typeface="Arial"/>
                <a:cs typeface="Arial"/>
              </a:rPr>
              <a:t>+1 </a:t>
            </a:r>
            <a:r>
              <a:rPr sz="3000" dirty="0">
                <a:latin typeface="Arial"/>
                <a:cs typeface="Arial"/>
              </a:rPr>
              <a:t>= </a:t>
            </a:r>
            <a:r>
              <a:rPr sz="3000" spc="-5" dirty="0">
                <a:latin typeface="Arial"/>
                <a:cs typeface="Arial"/>
              </a:rPr>
              <a:t>32 </a:t>
            </a:r>
            <a:r>
              <a:rPr sz="3000" dirty="0">
                <a:latin typeface="Arial"/>
                <a:cs typeface="Arial"/>
              </a:rPr>
              <a:t>spatially,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so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latin typeface="Arial"/>
                <a:cs typeface="Arial"/>
              </a:rPr>
              <a:t>32x32x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6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3411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386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3411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5360" y="109350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5009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5008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7858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46858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858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46858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24" y="267259"/>
            <a:ext cx="6075045" cy="293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32x32x3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10 5x5 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spc="-5" dirty="0">
                <a:latin typeface="Arial"/>
                <a:cs typeface="Arial"/>
              </a:rPr>
              <a:t>1, pad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Number of parameters in this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layer?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4386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3411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386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3411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5360" y="109350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5009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5008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7858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46858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858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46858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49" y="1409475"/>
            <a:ext cx="3677767" cy="199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6891" y="976948"/>
            <a:ext cx="2126321" cy="2760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449" y="3993421"/>
            <a:ext cx="4355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Widrow and Hoff, ~1960: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Adaline/Madaline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9437" y="824610"/>
            <a:ext cx="2798444" cy="3110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4" y="136616"/>
            <a:ext cx="2390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A </a:t>
            </a:r>
            <a:r>
              <a:rPr sz="2600" spc="-5" dirty="0"/>
              <a:t>bit of</a:t>
            </a:r>
            <a:r>
              <a:rPr sz="2600" spc="-100" dirty="0"/>
              <a:t> </a:t>
            </a:r>
            <a:r>
              <a:rPr sz="2600" spc="-5" dirty="0"/>
              <a:t>history...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5712002" y="3968566"/>
            <a:ext cx="317627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40055" marR="5080" indent="-42799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These figures are </a:t>
            </a:r>
            <a:r>
              <a:rPr sz="600" dirty="0">
                <a:latin typeface="Arial"/>
                <a:cs typeface="Arial"/>
              </a:rPr>
              <a:t>reproduced </a:t>
            </a:r>
            <a:r>
              <a:rPr sz="600" spc="-5" dirty="0">
                <a:latin typeface="Arial"/>
                <a:cs typeface="Arial"/>
              </a:rPr>
              <a:t>from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Widrow 1960, Stanford Electronics Laboratories Technica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l 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Repor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  <a:hlinkClick r:id="rId5"/>
              </a:rPr>
              <a:t>t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with permission from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Stanford University Special</a:t>
            </a:r>
            <a:r>
              <a:rPr sz="6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Collections</a:t>
            </a:r>
            <a:r>
              <a:rPr sz="600" spc="-5" dirty="0"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149" y="267259"/>
            <a:ext cx="2621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Examples</a:t>
            </a:r>
            <a:r>
              <a:rPr spc="-90" dirty="0"/>
              <a:t> </a:t>
            </a:r>
            <a:r>
              <a:rPr spc="-5" dirty="0"/>
              <a:t>time: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824" y="1351058"/>
            <a:ext cx="54819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10" dirty="0"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3000" b="1" spc="-5" dirty="0">
                <a:latin typeface="Arial"/>
                <a:cs typeface="Arial"/>
              </a:rPr>
              <a:t>x</a:t>
            </a:r>
            <a:r>
              <a:rPr sz="3000" b="1" spc="-5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3000" spc="-5" dirty="0">
                <a:latin typeface="Arial"/>
                <a:cs typeface="Arial"/>
              </a:rPr>
              <a:t>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spc="-5" dirty="0">
                <a:latin typeface="Arial"/>
                <a:cs typeface="Arial"/>
              </a:rPr>
              <a:t>1, pad</a:t>
            </a:r>
            <a:r>
              <a:rPr sz="3000" spc="-8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342" y="3306853"/>
            <a:ext cx="1386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(+1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824" y="2722655"/>
            <a:ext cx="63150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Number of parameters in this layer?  each filter has </a:t>
            </a:r>
            <a:r>
              <a:rPr sz="3000" spc="-5" dirty="0">
                <a:solidFill>
                  <a:srgbClr val="FF00FF"/>
                </a:solidFill>
                <a:latin typeface="Arial"/>
                <a:cs typeface="Arial"/>
              </a:rPr>
              <a:t>5*5</a:t>
            </a:r>
            <a:r>
              <a:rPr sz="3000" spc="-5" dirty="0"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9900"/>
                </a:solidFill>
                <a:latin typeface="Arial"/>
                <a:cs typeface="Arial"/>
              </a:rPr>
              <a:t>3 </a:t>
            </a:r>
            <a:r>
              <a:rPr sz="3000" dirty="0">
                <a:latin typeface="Arial"/>
                <a:cs typeface="Arial"/>
              </a:rPr>
              <a:t>+ 1 =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params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=&gt;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3000" spc="-5" dirty="0">
                <a:latin typeface="Arial"/>
                <a:cs typeface="Arial"/>
              </a:rPr>
              <a:t>*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3000" dirty="0">
                <a:latin typeface="Arial"/>
                <a:cs typeface="Arial"/>
              </a:rPr>
              <a:t>= </a:t>
            </a:r>
            <a:r>
              <a:rPr sz="3000" b="1" spc="-5" dirty="0">
                <a:latin typeface="Arial"/>
                <a:cs typeface="Arial"/>
              </a:rPr>
              <a:t>760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3411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4386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4386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3411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5360" y="109350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5009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65008" y="107777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858" y="694038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46858" y="13964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87858" y="13964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87858" y="13964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46858" y="694038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0" y="508173"/>
            <a:ext cx="7629497" cy="3667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0" y="508173"/>
            <a:ext cx="7629497" cy="3667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8944" y="154230"/>
            <a:ext cx="3992879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(powers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2, e.g. 32, 64, 128,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512)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 ? (whatever</a:t>
            </a:r>
            <a:r>
              <a:rPr sz="18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fits)</a:t>
            </a:r>
            <a:endParaRPr sz="18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297" y="1420497"/>
            <a:ext cx="2966720" cy="927100"/>
          </a:xfrm>
          <a:custGeom>
            <a:avLst/>
            <a:gdLst/>
            <a:ahLst/>
            <a:cxnLst/>
            <a:rect l="l" t="t" r="r" b="b"/>
            <a:pathLst>
              <a:path w="2966720" h="927100">
                <a:moveTo>
                  <a:pt x="0" y="0"/>
                </a:moveTo>
                <a:lnTo>
                  <a:pt x="2966094" y="0"/>
                </a:lnTo>
                <a:lnTo>
                  <a:pt x="2966094" y="926998"/>
                </a:lnTo>
                <a:lnTo>
                  <a:pt x="0" y="926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749" y="248732"/>
            <a:ext cx="662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(btw, </a:t>
            </a:r>
            <a:r>
              <a:rPr sz="2400" spc="-5" dirty="0"/>
              <a:t>1x1 </a:t>
            </a:r>
            <a:r>
              <a:rPr sz="2400" dirty="0"/>
              <a:t>convolution </a:t>
            </a:r>
            <a:r>
              <a:rPr sz="2400" spc="-5" dirty="0"/>
              <a:t>layers </a:t>
            </a:r>
            <a:r>
              <a:rPr sz="2400" dirty="0"/>
              <a:t>make </a:t>
            </a:r>
            <a:r>
              <a:rPr sz="2400" spc="-5" dirty="0"/>
              <a:t>perfect</a:t>
            </a:r>
            <a:r>
              <a:rPr sz="2400" spc="-105" dirty="0"/>
              <a:t> </a:t>
            </a:r>
            <a:r>
              <a:rPr sz="2400" dirty="0"/>
              <a:t>sense)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18923" y="179836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277" y="1099722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923" y="1099722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923" y="1099722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923" y="1099722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6276" y="179836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198" y="383032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18" y="34412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49" y="200529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247837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1565" y="246263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1565" y="246263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8742" y="1776701"/>
            <a:ext cx="1357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1x1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with 32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1671279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8437" y="1099722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0688" y="1099722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0688" y="1099722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0688" y="1099722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8437" y="1671279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5917" y="383032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3540" y="35174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5" y="218428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5845" y="2559702"/>
            <a:ext cx="24257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 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48" y="211507"/>
            <a:ext cx="518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The brain/neuron </a:t>
            </a:r>
            <a:r>
              <a:rPr sz="2400" dirty="0"/>
              <a:t>view </a:t>
            </a:r>
            <a:r>
              <a:rPr sz="2400" spc="-5" dirty="0"/>
              <a:t>of CONV</a:t>
            </a:r>
            <a:r>
              <a:rPr sz="2400" spc="-95" dirty="0"/>
              <a:t> </a:t>
            </a:r>
            <a:r>
              <a:rPr sz="2400" spc="-5" dirty="0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8" y="244041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2289720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8" y="2289720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2440417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269666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198" y="245937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398" y="230997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269666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206094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596" y="131772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424" y="13177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596" y="206094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96375" y="956180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09" y="1137122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6747" y="13417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6747" y="13417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462" y="162064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175" y="21291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5175" y="21291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26394" y="3043718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799" y="4765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5819" y="3005694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24" y="45499"/>
                </a:moveTo>
                <a:lnTo>
                  <a:pt x="0" y="0"/>
                </a:lnTo>
                <a:lnTo>
                  <a:pt x="34399" y="30524"/>
                </a:lnTo>
                <a:lnTo>
                  <a:pt x="6724" y="4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5819" y="3005693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399" y="30524"/>
                </a:moveTo>
                <a:lnTo>
                  <a:pt x="0" y="0"/>
                </a:lnTo>
                <a:lnTo>
                  <a:pt x="6724" y="45499"/>
                </a:lnTo>
                <a:lnTo>
                  <a:pt x="34399" y="305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39939" y="3418849"/>
            <a:ext cx="4213225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result </a:t>
            </a:r>
            <a:r>
              <a:rPr sz="1800" spc="-5" dirty="0">
                <a:latin typeface="Arial"/>
                <a:cs typeface="Arial"/>
              </a:rPr>
              <a:t>of taking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dot product between  the filter and this part of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(i.e. </a:t>
            </a:r>
            <a:r>
              <a:rPr sz="1800" spc="-5" dirty="0">
                <a:latin typeface="Arial"/>
                <a:cs typeface="Arial"/>
              </a:rPr>
              <a:t>5*5*3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75-dimensional dot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product)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2073" y="370325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1462" y="4094885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48" y="211507"/>
            <a:ext cx="518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The brain/neuron </a:t>
            </a:r>
            <a:r>
              <a:rPr sz="2400" dirty="0"/>
              <a:t>view </a:t>
            </a:r>
            <a:r>
              <a:rPr sz="2400" spc="-5" dirty="0"/>
              <a:t>of CONV</a:t>
            </a:r>
            <a:r>
              <a:rPr sz="2400" spc="-95" dirty="0"/>
              <a:t> </a:t>
            </a:r>
            <a:r>
              <a:rPr sz="2400" spc="-5" dirty="0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8" y="244041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2289720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8" y="2289720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2440417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269666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198" y="245937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398" y="230997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269666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206094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596" y="131772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424" y="13177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596" y="206094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96375" y="956180"/>
            <a:ext cx="3372485" cy="9525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09" y="1137122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6747" y="13417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6747" y="134174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462" y="162064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175" y="21291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5175" y="212917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26394" y="3043718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799" y="4765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5819" y="3005694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24" y="45499"/>
                </a:moveTo>
                <a:lnTo>
                  <a:pt x="0" y="0"/>
                </a:lnTo>
                <a:lnTo>
                  <a:pt x="34399" y="30524"/>
                </a:lnTo>
                <a:lnTo>
                  <a:pt x="6724" y="4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5819" y="3005693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399" y="30524"/>
                </a:moveTo>
                <a:lnTo>
                  <a:pt x="0" y="0"/>
                </a:lnTo>
                <a:lnTo>
                  <a:pt x="6724" y="45499"/>
                </a:lnTo>
                <a:lnTo>
                  <a:pt x="34399" y="305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8363" y="1062672"/>
            <a:ext cx="3181793" cy="1815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3588" y="1057910"/>
            <a:ext cx="3191510" cy="1824989"/>
          </a:xfrm>
          <a:custGeom>
            <a:avLst/>
            <a:gdLst/>
            <a:ahLst/>
            <a:cxnLst/>
            <a:rect l="l" t="t" r="r" b="b"/>
            <a:pathLst>
              <a:path w="3191509" h="1824989">
                <a:moveTo>
                  <a:pt x="0" y="0"/>
                </a:moveTo>
                <a:lnTo>
                  <a:pt x="3191343" y="0"/>
                </a:lnTo>
                <a:lnTo>
                  <a:pt x="3191343" y="1824933"/>
                </a:lnTo>
                <a:lnTo>
                  <a:pt x="0" y="182493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03736" y="2917174"/>
            <a:ext cx="27025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It’s just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neuron with local 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connectivity...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39939" y="3418849"/>
            <a:ext cx="4213225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result </a:t>
            </a:r>
            <a:r>
              <a:rPr sz="1800" spc="-5" dirty="0">
                <a:latin typeface="Arial"/>
                <a:cs typeface="Arial"/>
              </a:rPr>
              <a:t>of taking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dot product between  the filter and this part of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(i.e. </a:t>
            </a:r>
            <a:r>
              <a:rPr sz="1800" spc="-5" dirty="0">
                <a:latin typeface="Arial"/>
                <a:cs typeface="Arial"/>
              </a:rPr>
              <a:t>5*5*3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75-dimensional dot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product)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2073" y="3703256"/>
            <a:ext cx="280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1462" y="4094885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48" y="211507"/>
            <a:ext cx="518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The brain/neuron </a:t>
            </a:r>
            <a:r>
              <a:rPr sz="2400" dirty="0"/>
              <a:t>view </a:t>
            </a:r>
            <a:r>
              <a:rPr sz="2400" spc="-5" dirty="0"/>
              <a:t>of CONV</a:t>
            </a:r>
            <a:r>
              <a:rPr sz="2400" spc="-95" dirty="0"/>
              <a:t> </a:t>
            </a:r>
            <a:r>
              <a:rPr sz="2400" spc="-5" dirty="0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8" y="244041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2289720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8" y="2289720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2440417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5" y="2555519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2696669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198" y="245937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398" y="2309970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269666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2073" y="368160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375" y="16084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462" y="407323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6424" y="206094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596" y="131772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424" y="13177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9596" y="206094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51736" y="243899"/>
            <a:ext cx="2279620" cy="130064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46961" y="239137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5" y="0"/>
                </a:lnTo>
                <a:lnTo>
                  <a:pt x="2289145" y="1310172"/>
                </a:lnTo>
                <a:lnTo>
                  <a:pt x="0" y="131017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29017" y="2373850"/>
            <a:ext cx="4596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An activation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map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28x28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sheet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of neuron  outputs: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6968" y="2926299"/>
            <a:ext cx="522986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Each is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connected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small region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 the</a:t>
            </a:r>
            <a:r>
              <a:rPr sz="1800" spc="-10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  <a:p>
            <a:pPr marL="431800" indent="-41910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All of them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share</a:t>
            </a:r>
            <a:r>
              <a:rPr sz="18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9017" y="3754972"/>
            <a:ext cx="5030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“5x5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filter”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-&gt; “5x5 receptive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field for each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neuron”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43645" y="1872111"/>
            <a:ext cx="159385" cy="2204085"/>
          </a:xfrm>
          <a:custGeom>
            <a:avLst/>
            <a:gdLst/>
            <a:ahLst/>
            <a:cxnLst/>
            <a:rect l="l" t="t" r="r" b="b"/>
            <a:pathLst>
              <a:path w="159385" h="2204085">
                <a:moveTo>
                  <a:pt x="0" y="0"/>
                </a:moveTo>
                <a:lnTo>
                  <a:pt x="159009" y="0"/>
                </a:lnTo>
                <a:lnTo>
                  <a:pt x="159009" y="2203505"/>
                </a:lnTo>
                <a:lnTo>
                  <a:pt x="0" y="2203505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02655" y="1317722"/>
            <a:ext cx="554990" cy="2758440"/>
          </a:xfrm>
          <a:custGeom>
            <a:avLst/>
            <a:gdLst/>
            <a:ahLst/>
            <a:cxnLst/>
            <a:rect l="l" t="t" r="r" b="b"/>
            <a:pathLst>
              <a:path w="554989" h="2758440">
                <a:moveTo>
                  <a:pt x="0" y="2757894"/>
                </a:moveTo>
                <a:lnTo>
                  <a:pt x="0" y="554388"/>
                </a:lnTo>
                <a:lnTo>
                  <a:pt x="554388" y="0"/>
                </a:lnTo>
                <a:lnTo>
                  <a:pt x="554388" y="2203495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3645" y="1317722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159009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09" y="55438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3645" y="1317722"/>
            <a:ext cx="713740" cy="2758440"/>
          </a:xfrm>
          <a:custGeom>
            <a:avLst/>
            <a:gdLst/>
            <a:ahLst/>
            <a:cxnLst/>
            <a:rect l="l" t="t" r="r" b="b"/>
            <a:pathLst>
              <a:path w="713739" h="275844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2203495"/>
                </a:lnTo>
                <a:lnTo>
                  <a:pt x="159009" y="2757894"/>
                </a:lnTo>
                <a:lnTo>
                  <a:pt x="0" y="2757894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3645" y="1317722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0" y="554388"/>
                </a:moveTo>
                <a:lnTo>
                  <a:pt x="15900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02655" y="1872111"/>
            <a:ext cx="0" cy="2204085"/>
          </a:xfrm>
          <a:custGeom>
            <a:avLst/>
            <a:gdLst/>
            <a:ahLst/>
            <a:cxnLst/>
            <a:rect l="l" t="t" r="r" b="b"/>
            <a:pathLst>
              <a:path h="2204085">
                <a:moveTo>
                  <a:pt x="0" y="0"/>
                </a:moveTo>
                <a:lnTo>
                  <a:pt x="0" y="220350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34622" y="3734103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39422" y="2362506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48" y="211507"/>
            <a:ext cx="518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The brain/neuron </a:t>
            </a:r>
            <a:r>
              <a:rPr sz="2400" dirty="0"/>
              <a:t>view </a:t>
            </a:r>
            <a:r>
              <a:rPr sz="2400" spc="-5" dirty="0"/>
              <a:t>of CONV</a:t>
            </a:r>
            <a:r>
              <a:rPr sz="2400" spc="-95" dirty="0"/>
              <a:t> </a:t>
            </a:r>
            <a:r>
              <a:rPr sz="2400" spc="-5" dirty="0"/>
              <a:t>Layer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2948" y="2440417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2289720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8" y="2289720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8" y="228972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2440417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073" y="368160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375" y="16084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462" y="407323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424" y="2060948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596" y="131772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131772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424" y="1317722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9596" y="2060948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1736" y="243899"/>
            <a:ext cx="2279620" cy="130064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46961" y="239137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5" y="0"/>
                </a:lnTo>
                <a:lnTo>
                  <a:pt x="2289145" y="1310172"/>
                </a:lnTo>
                <a:lnTo>
                  <a:pt x="0" y="131017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8817" y="2468275"/>
            <a:ext cx="238125" cy="465455"/>
          </a:xfrm>
          <a:custGeom>
            <a:avLst/>
            <a:gdLst/>
            <a:ahLst/>
            <a:cxnLst/>
            <a:rect l="l" t="t" r="r" b="b"/>
            <a:pathLst>
              <a:path w="238125" h="465455">
                <a:moveTo>
                  <a:pt x="0" y="465069"/>
                </a:moveTo>
                <a:lnTo>
                  <a:pt x="238099" y="465069"/>
                </a:lnTo>
                <a:lnTo>
                  <a:pt x="238099" y="0"/>
                </a:lnTo>
                <a:lnTo>
                  <a:pt x="0" y="0"/>
                </a:lnTo>
                <a:lnTo>
                  <a:pt x="0" y="465069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6916" y="2313250"/>
            <a:ext cx="155575" cy="620395"/>
          </a:xfrm>
          <a:custGeom>
            <a:avLst/>
            <a:gdLst/>
            <a:ahLst/>
            <a:cxnLst/>
            <a:rect l="l" t="t" r="r" b="b"/>
            <a:pathLst>
              <a:path w="155575" h="620394">
                <a:moveTo>
                  <a:pt x="0" y="620093"/>
                </a:moveTo>
                <a:lnTo>
                  <a:pt x="0" y="155024"/>
                </a:lnTo>
                <a:lnTo>
                  <a:pt x="155024" y="0"/>
                </a:lnTo>
                <a:lnTo>
                  <a:pt x="155024" y="465069"/>
                </a:lnTo>
                <a:lnTo>
                  <a:pt x="0" y="620093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54237" y="2313250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1872678" y="155024"/>
                </a:moveTo>
                <a:lnTo>
                  <a:pt x="0" y="155024"/>
                </a:lnTo>
                <a:lnTo>
                  <a:pt x="155024" y="0"/>
                </a:lnTo>
                <a:lnTo>
                  <a:pt x="2027703" y="0"/>
                </a:lnTo>
                <a:lnTo>
                  <a:pt x="1872678" y="15502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4237" y="2313250"/>
            <a:ext cx="2028189" cy="620395"/>
          </a:xfrm>
          <a:custGeom>
            <a:avLst/>
            <a:gdLst/>
            <a:ahLst/>
            <a:cxnLst/>
            <a:rect l="l" t="t" r="r" b="b"/>
            <a:pathLst>
              <a:path w="2028189" h="620394">
                <a:moveTo>
                  <a:pt x="0" y="155024"/>
                </a:moveTo>
                <a:lnTo>
                  <a:pt x="155024" y="0"/>
                </a:lnTo>
                <a:lnTo>
                  <a:pt x="2027703" y="0"/>
                </a:lnTo>
                <a:lnTo>
                  <a:pt x="2027703" y="465069"/>
                </a:lnTo>
                <a:lnTo>
                  <a:pt x="1872678" y="620093"/>
                </a:lnTo>
                <a:lnTo>
                  <a:pt x="0" y="620093"/>
                </a:lnTo>
                <a:lnTo>
                  <a:pt x="0" y="1550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54237" y="2313250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0" y="155024"/>
                </a:moveTo>
                <a:lnTo>
                  <a:pt x="1872678" y="155024"/>
                </a:lnTo>
                <a:lnTo>
                  <a:pt x="202770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6916" y="2468275"/>
            <a:ext cx="0" cy="465455"/>
          </a:xfrm>
          <a:custGeom>
            <a:avLst/>
            <a:gdLst/>
            <a:ahLst/>
            <a:cxnLst/>
            <a:rect l="l" t="t" r="r" b="b"/>
            <a:pathLst>
              <a:path h="465455">
                <a:moveTo>
                  <a:pt x="0" y="0"/>
                </a:moveTo>
                <a:lnTo>
                  <a:pt x="0" y="46506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4237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9" y="23719"/>
                </a:lnTo>
                <a:lnTo>
                  <a:pt x="258587" y="62849"/>
                </a:lnTo>
                <a:lnTo>
                  <a:pt x="279569" y="113490"/>
                </a:lnTo>
                <a:lnTo>
                  <a:pt x="282306" y="141149"/>
                </a:lnTo>
                <a:lnTo>
                  <a:pt x="275110" y="185762"/>
                </a:lnTo>
                <a:lnTo>
                  <a:pt x="255070" y="224508"/>
                </a:lnTo>
                <a:lnTo>
                  <a:pt x="224513" y="255064"/>
                </a:lnTo>
                <a:lnTo>
                  <a:pt x="185764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54237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5" y="10746"/>
                </a:lnTo>
                <a:lnTo>
                  <a:pt x="240957" y="41349"/>
                </a:lnTo>
                <a:lnTo>
                  <a:pt x="271560" y="87143"/>
                </a:lnTo>
                <a:lnTo>
                  <a:pt x="282306" y="141149"/>
                </a:lnTo>
                <a:lnTo>
                  <a:pt x="275110" y="185762"/>
                </a:lnTo>
                <a:lnTo>
                  <a:pt x="255070" y="224508"/>
                </a:lnTo>
                <a:lnTo>
                  <a:pt x="224513" y="255064"/>
                </a:lnTo>
                <a:lnTo>
                  <a:pt x="185764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35244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5244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16243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16243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97243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97243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78242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78242" y="2536794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95986" y="22106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70667" y="3678554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47792" y="2098930"/>
            <a:ext cx="306070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with 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filters,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CONV layer </a:t>
            </a:r>
            <a:r>
              <a:rPr sz="1800" dirty="0">
                <a:latin typeface="Arial"/>
                <a:cs typeface="Arial"/>
              </a:rPr>
              <a:t>consists </a:t>
            </a:r>
            <a:r>
              <a:rPr sz="1800" spc="-5" dirty="0">
                <a:latin typeface="Arial"/>
                <a:cs typeface="Arial"/>
              </a:rPr>
              <a:t>of  neurons arranged 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3D grid  </a:t>
            </a:r>
            <a:r>
              <a:rPr sz="1800" dirty="0">
                <a:latin typeface="Arial"/>
                <a:cs typeface="Arial"/>
              </a:rPr>
              <a:t>(28x28x5)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47792" y="3480053"/>
            <a:ext cx="318643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There will be </a:t>
            </a:r>
            <a:r>
              <a:rPr sz="1800" dirty="0">
                <a:latin typeface="Arial"/>
                <a:cs typeface="Arial"/>
              </a:rPr>
              <a:t>5 </a:t>
            </a:r>
            <a:r>
              <a:rPr sz="1800" spc="-5" dirty="0">
                <a:latin typeface="Arial"/>
                <a:cs typeface="Arial"/>
              </a:rPr>
              <a:t>different  neurons all looking at the </a:t>
            </a:r>
            <a:r>
              <a:rPr sz="1800" dirty="0">
                <a:latin typeface="Arial"/>
                <a:cs typeface="Arial"/>
              </a:rPr>
              <a:t>same  region </a:t>
            </a:r>
            <a:r>
              <a:rPr sz="1800" spc="-5" dirty="0">
                <a:latin typeface="Arial"/>
                <a:cs typeface="Arial"/>
              </a:rPr>
              <a:t>in the input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79755" y="416038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50864" y="2034745"/>
            <a:ext cx="2138045" cy="2138045"/>
          </a:xfrm>
          <a:custGeom>
            <a:avLst/>
            <a:gdLst/>
            <a:ahLst/>
            <a:cxnLst/>
            <a:rect l="l" t="t" r="r" b="b"/>
            <a:pathLst>
              <a:path w="2138045" h="2138045">
                <a:moveTo>
                  <a:pt x="0" y="0"/>
                </a:moveTo>
                <a:lnTo>
                  <a:pt x="2137953" y="0"/>
                </a:lnTo>
                <a:lnTo>
                  <a:pt x="2137953" y="2137945"/>
                </a:lnTo>
                <a:lnTo>
                  <a:pt x="0" y="2137945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88817" y="1322097"/>
            <a:ext cx="713105" cy="2851150"/>
          </a:xfrm>
          <a:custGeom>
            <a:avLst/>
            <a:gdLst/>
            <a:ahLst/>
            <a:cxnLst/>
            <a:rect l="l" t="t" r="r" b="b"/>
            <a:pathLst>
              <a:path w="713104" h="2851150">
                <a:moveTo>
                  <a:pt x="0" y="2850594"/>
                </a:moveTo>
                <a:lnTo>
                  <a:pt x="0" y="712648"/>
                </a:lnTo>
                <a:lnTo>
                  <a:pt x="712648" y="0"/>
                </a:lnTo>
                <a:lnTo>
                  <a:pt x="712648" y="2137945"/>
                </a:lnTo>
                <a:lnTo>
                  <a:pt x="0" y="28505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50864" y="1322097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2137953" y="712648"/>
                </a:moveTo>
                <a:lnTo>
                  <a:pt x="0" y="712648"/>
                </a:lnTo>
                <a:lnTo>
                  <a:pt x="712648" y="0"/>
                </a:lnTo>
                <a:lnTo>
                  <a:pt x="2850601" y="0"/>
                </a:lnTo>
                <a:lnTo>
                  <a:pt x="2137953" y="71264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50864" y="1322097"/>
            <a:ext cx="2851150" cy="2851150"/>
          </a:xfrm>
          <a:custGeom>
            <a:avLst/>
            <a:gdLst/>
            <a:ahLst/>
            <a:cxnLst/>
            <a:rect l="l" t="t" r="r" b="b"/>
            <a:pathLst>
              <a:path w="2851150" h="2851150">
                <a:moveTo>
                  <a:pt x="0" y="712648"/>
                </a:moveTo>
                <a:lnTo>
                  <a:pt x="712648" y="0"/>
                </a:lnTo>
                <a:lnTo>
                  <a:pt x="2850601" y="0"/>
                </a:lnTo>
                <a:lnTo>
                  <a:pt x="2850601" y="2137945"/>
                </a:lnTo>
                <a:lnTo>
                  <a:pt x="2137953" y="2850594"/>
                </a:lnTo>
                <a:lnTo>
                  <a:pt x="0" y="2850594"/>
                </a:lnTo>
                <a:lnTo>
                  <a:pt x="0" y="71264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50864" y="1322097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0" y="712648"/>
                </a:moveTo>
                <a:lnTo>
                  <a:pt x="2137953" y="712648"/>
                </a:lnTo>
                <a:lnTo>
                  <a:pt x="285060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88817" y="2034745"/>
            <a:ext cx="0" cy="2138045"/>
          </a:xfrm>
          <a:custGeom>
            <a:avLst/>
            <a:gdLst/>
            <a:ahLst/>
            <a:cxnLst/>
            <a:rect l="l" t="t" r="r" b="b"/>
            <a:pathLst>
              <a:path h="2138045">
                <a:moveTo>
                  <a:pt x="0" y="0"/>
                </a:moveTo>
                <a:lnTo>
                  <a:pt x="0" y="213794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5" y="2592553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024" y="57784"/>
            <a:ext cx="56940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Reminder: Fully Connected</a:t>
            </a:r>
            <a:r>
              <a:rPr spc="-90" dirty="0"/>
              <a:t> </a:t>
            </a:r>
            <a:r>
              <a:rPr spc="-5" dirty="0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4248" y="904855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stretch </a:t>
            </a:r>
            <a:r>
              <a:rPr sz="2400" spc="-5" dirty="0">
                <a:latin typeface="Arial"/>
                <a:cs typeface="Arial"/>
              </a:rPr>
              <a:t>to 3072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03" y="2464252"/>
            <a:ext cx="10293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14" y="1836386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37" y="2353495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2158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0437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436" y="2282920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436" y="228292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2158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137" y="2366470"/>
            <a:ext cx="169349" cy="17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924" y="2353495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643" y="2282920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924" y="2282920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924" y="228292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2643" y="235349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9491" y="2066995"/>
            <a:ext cx="542923" cy="257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1681" y="1836386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4590" y="3088208"/>
            <a:ext cx="267144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result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taking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dot product  between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 row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W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and the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(a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3072-dimensional dot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1127" y="2320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013" y="259255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4012" y="2746069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7349" y="2629157"/>
            <a:ext cx="145199" cy="160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6368" y="2424070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67554" y="2371210"/>
            <a:ext cx="159149" cy="122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488" y="2415395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2500" y="2360187"/>
            <a:ext cx="158899" cy="122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76310" y="467156"/>
            <a:ext cx="2053589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Each neuron  looks at the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full  input</a:t>
            </a:r>
            <a:r>
              <a:rPr sz="2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4149"/>
            <a:ext cx="9143981" cy="437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199" y="0"/>
            <a:ext cx="2600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two </a:t>
            </a:r>
            <a:r>
              <a:rPr sz="1400" dirty="0">
                <a:latin typeface="Arial"/>
                <a:cs typeface="Arial"/>
              </a:rPr>
              <a:t>more </a:t>
            </a:r>
            <a:r>
              <a:rPr sz="1400" spc="-5" dirty="0">
                <a:latin typeface="Arial"/>
                <a:cs typeface="Arial"/>
              </a:rPr>
              <a:t>layers to go: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POOL/FC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175" y="2088273"/>
            <a:ext cx="2192645" cy="200244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100" y="4234527"/>
            <a:ext cx="6866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Rumelhart et al., 1986: First time back-propagation became</a:t>
            </a:r>
            <a:r>
              <a:rPr sz="1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popular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70986" y="1507384"/>
            <a:ext cx="636270" cy="498475"/>
          </a:xfrm>
          <a:custGeom>
            <a:avLst/>
            <a:gdLst/>
            <a:ahLst/>
            <a:cxnLst/>
            <a:rect l="l" t="t" r="r" b="b"/>
            <a:pathLst>
              <a:path w="636270" h="498475">
                <a:moveTo>
                  <a:pt x="635723" y="49801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93411" y="1444547"/>
            <a:ext cx="106499" cy="97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37861" y="1920454"/>
            <a:ext cx="1478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recognizable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4" y="136616"/>
            <a:ext cx="2390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A </a:t>
            </a:r>
            <a:r>
              <a:rPr sz="2600" spc="-5" dirty="0"/>
              <a:t>bit of</a:t>
            </a:r>
            <a:r>
              <a:rPr sz="2600" spc="-100" dirty="0"/>
              <a:t> </a:t>
            </a:r>
            <a:r>
              <a:rPr sz="2600" spc="-5" dirty="0"/>
              <a:t>history...</a:t>
            </a:r>
            <a:endParaRPr sz="2600"/>
          </a:p>
        </p:txBody>
      </p:sp>
      <p:sp>
        <p:nvSpPr>
          <p:cNvPr id="7" name="object 7"/>
          <p:cNvSpPr/>
          <p:nvPr/>
        </p:nvSpPr>
        <p:spPr>
          <a:xfrm>
            <a:off x="161674" y="478774"/>
            <a:ext cx="6170212" cy="347251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3032" y="3804483"/>
            <a:ext cx="1869439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37845" marR="5080" indent="-5257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Illustration of Rumelhart et al., 1986 by Lane </a:t>
            </a:r>
            <a:r>
              <a:rPr sz="600" dirty="0">
                <a:latin typeface="Arial"/>
                <a:cs typeface="Arial"/>
              </a:rPr>
              <a:t>McIntosh,  copyright </a:t>
            </a:r>
            <a:r>
              <a:rPr sz="600" spc="-5" dirty="0">
                <a:latin typeface="Arial"/>
                <a:cs typeface="Arial"/>
              </a:rPr>
              <a:t>CS231n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5945" y="1356122"/>
            <a:ext cx="3989140" cy="3118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Pooling</a:t>
            </a:r>
            <a:r>
              <a:rPr spc="-90" dirty="0"/>
              <a:t> </a:t>
            </a:r>
            <a:r>
              <a:rPr spc="-5" dirty="0"/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698" y="557404"/>
            <a:ext cx="61728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dirty="0">
                <a:latin typeface="Arial"/>
                <a:cs typeface="Arial"/>
              </a:rPr>
              <a:t>makes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representations smaller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manageable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operates over each activation </a:t>
            </a:r>
            <a:r>
              <a:rPr sz="1800" dirty="0">
                <a:latin typeface="Arial"/>
                <a:cs typeface="Arial"/>
              </a:rPr>
              <a:t>map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independently: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47735" y="1404934"/>
          <a:ext cx="2423159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004872" y="960955"/>
            <a:ext cx="241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Single depth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slice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923" y="1553746"/>
            <a:ext cx="0" cy="2249805"/>
          </a:xfrm>
          <a:custGeom>
            <a:avLst/>
            <a:gdLst/>
            <a:ahLst/>
            <a:cxnLst/>
            <a:rect l="l" t="t" r="r" b="b"/>
            <a:pathLst>
              <a:path h="2249804">
                <a:moveTo>
                  <a:pt x="0" y="224969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33" y="1457772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549" y="162465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998" y="4150666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5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8668" y="4109666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1293" y="414184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3692" y="2621444"/>
            <a:ext cx="1918970" cy="0"/>
          </a:xfrm>
          <a:custGeom>
            <a:avLst/>
            <a:gdLst/>
            <a:ahLst/>
            <a:cxnLst/>
            <a:rect l="l" t="t" r="r" b="b"/>
            <a:pathLst>
              <a:path w="1918970">
                <a:moveTo>
                  <a:pt x="0" y="0"/>
                </a:moveTo>
                <a:lnTo>
                  <a:pt x="1918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2663" y="258044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34294" y="1852405"/>
            <a:ext cx="24606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max </a:t>
            </a:r>
            <a:r>
              <a:rPr sz="1800" spc="-5" dirty="0">
                <a:latin typeface="Arial"/>
                <a:cs typeface="Arial"/>
              </a:rPr>
              <a:t>pool with 2x2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filters  and </a:t>
            </a:r>
            <a:r>
              <a:rPr sz="1800" dirty="0">
                <a:latin typeface="Arial"/>
                <a:cs typeface="Arial"/>
              </a:rPr>
              <a:t>stride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617474" y="1971858"/>
          <a:ext cx="1211580" cy="1211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991945" y="105259"/>
            <a:ext cx="2690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</a:t>
            </a:r>
            <a:r>
              <a:rPr spc="-95" dirty="0"/>
              <a:t> </a:t>
            </a:r>
            <a:r>
              <a:rPr spc="-5" dirty="0"/>
              <a:t>POOLING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761" y="1136872"/>
            <a:ext cx="5267314" cy="229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761" y="1136872"/>
            <a:ext cx="5267314" cy="229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25811" y="611079"/>
            <a:ext cx="186753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z="18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z="18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099" y="164084"/>
            <a:ext cx="8441690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Fully Connected Layer </a:t>
            </a:r>
            <a:r>
              <a:rPr dirty="0"/>
              <a:t>(FC</a:t>
            </a:r>
            <a:r>
              <a:rPr spc="-25" dirty="0"/>
              <a:t> </a:t>
            </a:r>
            <a:r>
              <a:rPr spc="-5" dirty="0"/>
              <a:t>layer)</a:t>
            </a:r>
          </a:p>
          <a:p>
            <a:pPr marL="469265" marR="5080" indent="-304800">
              <a:lnSpc>
                <a:spcPct val="100699"/>
              </a:lnSpc>
              <a:spcBef>
                <a:spcPts val="30"/>
              </a:spcBef>
              <a:tabLst>
                <a:tab pos="469265" algn="l"/>
              </a:tabLst>
            </a:pPr>
            <a:r>
              <a:rPr sz="1800" dirty="0"/>
              <a:t>-	</a:t>
            </a:r>
            <a:r>
              <a:rPr sz="1800" spc="-5" dirty="0"/>
              <a:t>Contains neurons that </a:t>
            </a:r>
            <a:r>
              <a:rPr sz="1800" dirty="0"/>
              <a:t>connect </a:t>
            </a:r>
            <a:r>
              <a:rPr sz="1800" spc="-5" dirty="0"/>
              <a:t>to the entire input </a:t>
            </a:r>
            <a:r>
              <a:rPr sz="1800" dirty="0"/>
              <a:t>volume, </a:t>
            </a:r>
            <a:r>
              <a:rPr sz="1800" spc="-5" dirty="0"/>
              <a:t>as in ordinary Neural  Networks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1294347" y="1441247"/>
            <a:ext cx="6164912" cy="2952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5747" y="2685397"/>
            <a:ext cx="1470522" cy="134296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973" y="260561"/>
            <a:ext cx="197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Summary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7973" y="1371554"/>
            <a:ext cx="8118475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indent="-185420">
              <a:lnSpc>
                <a:spcPts val="2865"/>
              </a:lnSpc>
              <a:spcBef>
                <a:spcPts val="100"/>
              </a:spcBef>
              <a:buChar char="-"/>
              <a:tabLst>
                <a:tab pos="198755" algn="l"/>
              </a:tabLst>
            </a:pPr>
            <a:r>
              <a:rPr sz="2400" spc="-5" dirty="0">
                <a:latin typeface="Arial"/>
                <a:cs typeface="Arial"/>
              </a:rPr>
              <a:t>ConvNets </a:t>
            </a:r>
            <a:r>
              <a:rPr sz="2400" dirty="0">
                <a:latin typeface="Arial"/>
                <a:cs typeface="Arial"/>
              </a:rPr>
              <a:t>stack </a:t>
            </a:r>
            <a:r>
              <a:rPr sz="2400" spc="-5" dirty="0">
                <a:latin typeface="Arial"/>
                <a:cs typeface="Arial"/>
              </a:rPr>
              <a:t>CONV,POOL,FC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400" spc="-5" dirty="0">
                <a:latin typeface="Arial"/>
                <a:cs typeface="Arial"/>
              </a:rPr>
              <a:t>Trend towards </a:t>
            </a:r>
            <a:r>
              <a:rPr sz="2400" dirty="0">
                <a:latin typeface="Arial"/>
                <a:cs typeface="Arial"/>
              </a:rPr>
              <a:t>smaller </a:t>
            </a:r>
            <a:r>
              <a:rPr sz="2400" spc="-5" dirty="0">
                <a:latin typeface="Arial"/>
                <a:cs typeface="Arial"/>
              </a:rPr>
              <a:t>filters and deeper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architectures</a:t>
            </a:r>
            <a:endParaRPr sz="240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400" spc="-5" dirty="0">
                <a:latin typeface="Arial"/>
                <a:cs typeface="Arial"/>
              </a:rPr>
              <a:t>Trend towards getting </a:t>
            </a:r>
            <a:r>
              <a:rPr sz="2400" dirty="0">
                <a:latin typeface="Arial"/>
                <a:cs typeface="Arial"/>
              </a:rPr>
              <a:t>rid </a:t>
            </a:r>
            <a:r>
              <a:rPr sz="2400" spc="-5" dirty="0">
                <a:latin typeface="Arial"/>
                <a:cs typeface="Arial"/>
              </a:rPr>
              <a:t>of POOL/FC layers </a:t>
            </a:r>
            <a:r>
              <a:rPr sz="2400" dirty="0">
                <a:latin typeface="Arial"/>
                <a:cs typeface="Arial"/>
              </a:rPr>
              <a:t>(just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400" spc="-5" dirty="0">
                <a:latin typeface="Arial"/>
                <a:cs typeface="Arial"/>
              </a:rPr>
              <a:t>Historically architectures looked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ts val="2850"/>
              </a:lnSpc>
            </a:pPr>
            <a:r>
              <a:rPr sz="2400" b="1" dirty="0">
                <a:latin typeface="Arial"/>
                <a:cs typeface="Arial"/>
              </a:rPr>
              <a:t>[(CONV-RELU)*N-POOL?]*M-(FC-RELU)*K,SOFTMAX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where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is usually up to ~5, </a:t>
            </a:r>
            <a:r>
              <a:rPr sz="2400" dirty="0">
                <a:latin typeface="Arial"/>
                <a:cs typeface="Arial"/>
              </a:rPr>
              <a:t>M </a:t>
            </a:r>
            <a:r>
              <a:rPr sz="2400" spc="-5" dirty="0">
                <a:latin typeface="Arial"/>
                <a:cs typeface="Arial"/>
              </a:rPr>
              <a:t>is large, </a:t>
            </a:r>
            <a:r>
              <a:rPr sz="2400" dirty="0">
                <a:latin typeface="Arial"/>
                <a:cs typeface="Arial"/>
              </a:rPr>
              <a:t>0 </a:t>
            </a:r>
            <a:r>
              <a:rPr sz="2400" spc="-5" dirty="0">
                <a:latin typeface="Arial"/>
                <a:cs typeface="Arial"/>
              </a:rPr>
              <a:t>&lt;= </a:t>
            </a:r>
            <a:r>
              <a:rPr sz="2400" dirty="0">
                <a:latin typeface="Arial"/>
                <a:cs typeface="Arial"/>
              </a:rPr>
              <a:t>K </a:t>
            </a:r>
            <a:r>
              <a:rPr sz="2400" spc="-5" dirty="0">
                <a:latin typeface="Arial"/>
                <a:cs typeface="Arial"/>
              </a:rPr>
              <a:t>&lt;=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2.</a:t>
            </a:r>
            <a:endParaRPr sz="2400">
              <a:latin typeface="Arial"/>
              <a:cs typeface="Arial"/>
            </a:endParaRPr>
          </a:p>
          <a:p>
            <a:pPr marL="926465" marR="562610" indent="-330200">
              <a:lnSpc>
                <a:spcPts val="2850"/>
              </a:lnSpc>
              <a:spcBef>
                <a:spcPts val="105"/>
              </a:spcBef>
              <a:tabLst>
                <a:tab pos="9264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recent </a:t>
            </a:r>
            <a:r>
              <a:rPr sz="2400" spc="-5" dirty="0">
                <a:latin typeface="Arial"/>
                <a:cs typeface="Arial"/>
              </a:rPr>
              <a:t>advances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ResNet/GoogLeNet  have </a:t>
            </a:r>
            <a:r>
              <a:rPr sz="2400" dirty="0">
                <a:latin typeface="Arial"/>
                <a:cs typeface="Arial"/>
              </a:rPr>
              <a:t>challenged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paradigm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298" y="990078"/>
            <a:ext cx="3320415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[Hinton and Salakhutdinov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2006]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118110">
              <a:lnSpc>
                <a:spcPts val="2620"/>
              </a:lnSpc>
            </a:pPr>
            <a:r>
              <a:rPr sz="2200" spc="-5" dirty="0">
                <a:latin typeface="Arial"/>
                <a:cs typeface="Arial"/>
              </a:rPr>
              <a:t>Reinvigorated </a:t>
            </a:r>
            <a:r>
              <a:rPr sz="2200" dirty="0">
                <a:latin typeface="Arial"/>
                <a:cs typeface="Arial"/>
              </a:rPr>
              <a:t>research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  Deep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Learning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136616"/>
            <a:ext cx="2390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A </a:t>
            </a:r>
            <a:r>
              <a:rPr sz="2600" spc="-5" dirty="0"/>
              <a:t>bit of</a:t>
            </a:r>
            <a:r>
              <a:rPr sz="2600" spc="-100" dirty="0"/>
              <a:t> </a:t>
            </a:r>
            <a:r>
              <a:rPr sz="2600" spc="-5" dirty="0"/>
              <a:t>history...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719167" y="365499"/>
            <a:ext cx="5273364" cy="382326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9526" y="4245804"/>
            <a:ext cx="184721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1155" marR="5080" indent="-33909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Illustration of Hinton and Salakhutdinov 2006 by Lane  </a:t>
            </a:r>
            <a:r>
              <a:rPr sz="600" dirty="0">
                <a:latin typeface="Arial"/>
                <a:cs typeface="Arial"/>
              </a:rPr>
              <a:t>McIntosh, copyright </a:t>
            </a:r>
            <a:r>
              <a:rPr sz="600" spc="-5" dirty="0">
                <a:latin typeface="Arial"/>
                <a:cs typeface="Arial"/>
              </a:rPr>
              <a:t>CS231n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24" y="235357"/>
            <a:ext cx="2529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First </a:t>
            </a:r>
            <a:r>
              <a:rPr sz="2400" dirty="0"/>
              <a:t>strong</a:t>
            </a:r>
            <a:r>
              <a:rPr sz="2400" spc="-100" dirty="0"/>
              <a:t> </a:t>
            </a:r>
            <a:r>
              <a:rPr sz="2400" dirty="0"/>
              <a:t>results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99674" y="764410"/>
            <a:ext cx="491744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i="1" spc="-5" dirty="0">
                <a:latin typeface="Arial"/>
                <a:cs typeface="Arial"/>
              </a:rPr>
              <a:t>Acoustic </a:t>
            </a:r>
            <a:r>
              <a:rPr sz="1400" b="1" i="1" dirty="0">
                <a:latin typeface="Arial"/>
                <a:cs typeface="Arial"/>
              </a:rPr>
              <a:t>Modeling </a:t>
            </a:r>
            <a:r>
              <a:rPr sz="1400" b="1" i="1" spc="-5" dirty="0">
                <a:latin typeface="Arial"/>
                <a:cs typeface="Arial"/>
              </a:rPr>
              <a:t>using Deep Belief</a:t>
            </a:r>
            <a:r>
              <a:rPr sz="1400" b="1" i="1" spc="-30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i="1" spc="-5" dirty="0">
                <a:latin typeface="Arial"/>
                <a:cs typeface="Arial"/>
              </a:rPr>
              <a:t>Abdel-rahman </a:t>
            </a:r>
            <a:r>
              <a:rPr sz="1400" i="1" dirty="0">
                <a:latin typeface="Arial"/>
                <a:cs typeface="Arial"/>
              </a:rPr>
              <a:t>Mohamed, </a:t>
            </a:r>
            <a:r>
              <a:rPr sz="1400" i="1" spc="-5" dirty="0">
                <a:latin typeface="Arial"/>
                <a:cs typeface="Arial"/>
              </a:rPr>
              <a:t>George Dahl, Geoffrey Hinton,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2010</a:t>
            </a:r>
            <a:endParaRPr sz="1400">
              <a:latin typeface="Arial"/>
              <a:cs typeface="Arial"/>
            </a:endParaRPr>
          </a:p>
          <a:p>
            <a:pPr marL="12700" marR="339090">
              <a:lnSpc>
                <a:spcPts val="1650"/>
              </a:lnSpc>
              <a:spcBef>
                <a:spcPts val="65"/>
              </a:spcBef>
            </a:pPr>
            <a:r>
              <a:rPr sz="1400" b="1" i="1" spc="-5" dirty="0">
                <a:latin typeface="Arial"/>
                <a:cs typeface="Arial"/>
              </a:rPr>
              <a:t>Context-Dependent Pre-trained Deep Neural Networks  </a:t>
            </a:r>
            <a:r>
              <a:rPr sz="1400" b="1" i="1" dirty="0">
                <a:latin typeface="Arial"/>
                <a:cs typeface="Arial"/>
              </a:rPr>
              <a:t>for </a:t>
            </a:r>
            <a:r>
              <a:rPr sz="1400" b="1" i="1" spc="-5" dirty="0">
                <a:latin typeface="Arial"/>
                <a:cs typeface="Arial"/>
              </a:rPr>
              <a:t>Large Vocabulary Speech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Recognition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George Dahl, Dong Yu, Li Deng, Alex Acero,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8225" y="2945744"/>
            <a:ext cx="4035904" cy="1295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3889" y="2973794"/>
            <a:ext cx="3161638" cy="1267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85066" y="2469233"/>
            <a:ext cx="198437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760095" marR="5080" indent="-74803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Illustration of Dahl et al. 2012 by Lane </a:t>
            </a:r>
            <a:r>
              <a:rPr sz="600" dirty="0">
                <a:latin typeface="Arial"/>
                <a:cs typeface="Arial"/>
              </a:rPr>
              <a:t>McIntosh, copyright  </a:t>
            </a:r>
            <a:r>
              <a:rPr sz="600" spc="-5" dirty="0">
                <a:latin typeface="Arial"/>
                <a:cs typeface="Arial"/>
              </a:rPr>
              <a:t>CS231n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2820" y="4292564"/>
            <a:ext cx="44030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Figures </a:t>
            </a:r>
            <a:r>
              <a:rPr sz="800" spc="-25" dirty="0">
                <a:latin typeface="Arial"/>
                <a:cs typeface="Arial"/>
              </a:rPr>
              <a:t>copyright </a:t>
            </a:r>
            <a:r>
              <a:rPr sz="800" spc="-50" dirty="0">
                <a:latin typeface="Arial"/>
                <a:cs typeface="Arial"/>
              </a:rPr>
              <a:t>Alex Krizhevsky, </a:t>
            </a:r>
            <a:r>
              <a:rPr sz="800" spc="-35" dirty="0">
                <a:latin typeface="Arial"/>
                <a:cs typeface="Arial"/>
              </a:rPr>
              <a:t>Ilya </a:t>
            </a:r>
            <a:r>
              <a:rPr sz="800" spc="-50" dirty="0">
                <a:latin typeface="Arial"/>
                <a:cs typeface="Arial"/>
              </a:rPr>
              <a:t>Sutskever,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35" dirty="0">
                <a:latin typeface="Arial"/>
                <a:cs typeface="Arial"/>
              </a:rPr>
              <a:t>Geoffrey </a:t>
            </a:r>
            <a:r>
              <a:rPr sz="800" spc="-25" dirty="0">
                <a:latin typeface="Arial"/>
                <a:cs typeface="Arial"/>
              </a:rPr>
              <a:t>Hinton, </a:t>
            </a:r>
            <a:r>
              <a:rPr sz="800" spc="-40" dirty="0">
                <a:latin typeface="Arial"/>
                <a:cs typeface="Arial"/>
              </a:rPr>
              <a:t>2012. </a:t>
            </a:r>
            <a:r>
              <a:rPr sz="800" spc="-50" dirty="0">
                <a:latin typeface="Arial"/>
                <a:cs typeface="Arial"/>
              </a:rPr>
              <a:t>Reproduced </a:t>
            </a:r>
            <a:r>
              <a:rPr sz="800" dirty="0">
                <a:latin typeface="Arial"/>
                <a:cs typeface="Arial"/>
              </a:rPr>
              <a:t>with</a:t>
            </a:r>
            <a:r>
              <a:rPr sz="800" spc="4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6613" y="174524"/>
            <a:ext cx="2206895" cy="2238575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299" y="2254886"/>
            <a:ext cx="44881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443230">
              <a:lnSpc>
                <a:spcPts val="1650"/>
              </a:lnSpc>
              <a:spcBef>
                <a:spcPts val="180"/>
              </a:spcBef>
            </a:pPr>
            <a:r>
              <a:rPr sz="1400" b="1" i="1" spc="-5" dirty="0">
                <a:latin typeface="Arial"/>
                <a:cs typeface="Arial"/>
              </a:rPr>
              <a:t>Imagenet classification with deep convolutional  neural</a:t>
            </a:r>
            <a:r>
              <a:rPr sz="1400" b="1" i="1" spc="-10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Alex Krizhevsky, Ilya Sutskever, Geoffrey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Hinton,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2781</Words>
  <Application>Microsoft Macintosh PowerPoint</Application>
  <PresentationFormat>On-screen Show (16:9)</PresentationFormat>
  <Paragraphs>538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Times New Roman</vt:lpstr>
      <vt:lpstr>Office Theme</vt:lpstr>
      <vt:lpstr>Lecture 5:  Convolutional Neural Networks</vt:lpstr>
      <vt:lpstr>Topic Overview</vt:lpstr>
      <vt:lpstr>Last time: Neural Networks Linear score function:  2-layer Neural Network</vt:lpstr>
      <vt:lpstr>Next: Convolutional Neural Networks</vt:lpstr>
      <vt:lpstr>A bit of history...</vt:lpstr>
      <vt:lpstr>A bit of history...</vt:lpstr>
      <vt:lpstr>A bit of history...</vt:lpstr>
      <vt:lpstr>A bit of history...</vt:lpstr>
      <vt:lpstr>First strong results</vt:lpstr>
      <vt:lpstr>A bit of history:</vt:lpstr>
      <vt:lpstr>A bit of history</vt:lpstr>
      <vt:lpstr>Hierarchical organization</vt:lpstr>
      <vt:lpstr>A bit of history:</vt:lpstr>
      <vt:lpstr>A bit of history:</vt:lpstr>
      <vt:lpstr>A bit of history: ImageNet Classification with Deep  Convolutional Neural Networks  [Krizhevsky, Sutskever, Hinton, 2012]</vt:lpstr>
      <vt:lpstr>PowerPoint Presentation</vt:lpstr>
      <vt:lpstr>Fast-forward to today: ConvNets are everywhere</vt:lpstr>
      <vt:lpstr>Fast-forward to today: ConvNets are everywhere</vt:lpstr>
      <vt:lpstr>Fast-forward to today: ConvNets are everywhere</vt:lpstr>
      <vt:lpstr>Fast-forward to today: ConvNets are everywhere</vt:lpstr>
      <vt:lpstr>Fast-forward to today: ConvNets are everywhere</vt:lpstr>
      <vt:lpstr>PowerPoint Presentation</vt:lpstr>
      <vt:lpstr>No errors</vt:lpstr>
      <vt:lpstr>PowerPoint Presentation</vt:lpstr>
      <vt:lpstr>PowerPoint Presentation</vt:lpstr>
      <vt:lpstr>Fully Connected Layer</vt:lpstr>
      <vt:lpstr>Fully Connected Layer</vt:lpstr>
      <vt:lpstr>Convolution Layer</vt:lpstr>
      <vt:lpstr>Convolution Layer</vt:lpstr>
      <vt:lpstr>Convolution Layer</vt:lpstr>
      <vt:lpstr>Convolution Layer</vt:lpstr>
      <vt:lpstr>Convolution Layer</vt:lpstr>
      <vt:lpstr>consider a second,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 Layers, interspersed with  activation functions</vt:lpstr>
      <vt:lpstr>Preview</vt:lpstr>
      <vt:lpstr>PowerPoint Presentation</vt:lpstr>
      <vt:lpstr>one filter =&gt; one activation map</vt:lpstr>
      <vt:lpstr>PowerPoint Presentation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Remember back to…</vt:lpstr>
      <vt:lpstr>PowerPoint Presentation</vt:lpstr>
      <vt:lpstr>PowerPoint Presentation</vt:lpstr>
      <vt:lpstr>PowerPoint Presentation</vt:lpstr>
      <vt:lpstr>Examples time:</vt:lpstr>
      <vt:lpstr>PowerPoint Presentation</vt:lpstr>
      <vt:lpstr>PowerPoint Presentation</vt:lpstr>
      <vt:lpstr>(btw, 1x1 convolution layers make perfect sense)</vt:lpstr>
      <vt:lpstr>The brain/neuron view of CONV Layer</vt:lpstr>
      <vt:lpstr>The brain/neuron view of CONV Layer</vt:lpstr>
      <vt:lpstr>The brain/neuron view of CONV Layer</vt:lpstr>
      <vt:lpstr>The brain/neuron view of CONV Layer</vt:lpstr>
      <vt:lpstr>Reminder: Fully Connected Layer</vt:lpstr>
      <vt:lpstr>PowerPoint Presentation</vt:lpstr>
      <vt:lpstr>Pooling layer</vt:lpstr>
      <vt:lpstr>MAX POOLING</vt:lpstr>
      <vt:lpstr>PowerPoint Presentation</vt:lpstr>
      <vt:lpstr>PowerPoint Presentation</vt:lpstr>
      <vt:lpstr>Fully Connected Layer (FC layer) - Contains neurons that connect to the entire input volume, as in ordinary Neural  Networks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 Convolutional Neural Networks</dc:title>
  <cp:lastModifiedBy>Microsoft Office User</cp:lastModifiedBy>
  <cp:revision>7</cp:revision>
  <dcterms:created xsi:type="dcterms:W3CDTF">2019-10-01T13:05:44Z</dcterms:created>
  <dcterms:modified xsi:type="dcterms:W3CDTF">2019-10-01T21:30:43Z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2019-10-01T00:00:00Z</vt:filetime>
  </property>
</Properties>
</file>